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2.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37"/>
  </p:notesMasterIdLst>
  <p:sldIdLst>
    <p:sldId id="312" r:id="rId2"/>
    <p:sldId id="313" r:id="rId3"/>
    <p:sldId id="314" r:id="rId4"/>
    <p:sldId id="315" r:id="rId5"/>
    <p:sldId id="257" r:id="rId6"/>
    <p:sldId id="260" r:id="rId7"/>
    <p:sldId id="262" r:id="rId8"/>
    <p:sldId id="258" r:id="rId9"/>
    <p:sldId id="263" r:id="rId10"/>
    <p:sldId id="269" r:id="rId11"/>
    <p:sldId id="268" r:id="rId12"/>
    <p:sldId id="270" r:id="rId13"/>
    <p:sldId id="271" r:id="rId14"/>
    <p:sldId id="272" r:id="rId15"/>
    <p:sldId id="274" r:id="rId16"/>
    <p:sldId id="273" r:id="rId17"/>
    <p:sldId id="275" r:id="rId18"/>
    <p:sldId id="276" r:id="rId19"/>
    <p:sldId id="277" r:id="rId20"/>
    <p:sldId id="279" r:id="rId21"/>
    <p:sldId id="278" r:id="rId22"/>
    <p:sldId id="283" r:id="rId23"/>
    <p:sldId id="284" r:id="rId24"/>
    <p:sldId id="281" r:id="rId25"/>
    <p:sldId id="282" r:id="rId26"/>
    <p:sldId id="287" r:id="rId27"/>
    <p:sldId id="288" r:id="rId28"/>
    <p:sldId id="289" r:id="rId29"/>
    <p:sldId id="290" r:id="rId30"/>
    <p:sldId id="291" r:id="rId31"/>
    <p:sldId id="292" r:id="rId32"/>
    <p:sldId id="293" r:id="rId33"/>
    <p:sldId id="294" r:id="rId34"/>
    <p:sldId id="295" r:id="rId35"/>
    <p:sldId id="296"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59" d="100"/>
          <a:sy n="59" d="100"/>
        </p:scale>
        <p:origin x="96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2:01:15.700"/>
    </inkml:context>
    <inkml:brush xml:id="br0">
      <inkml:brushProperty name="width" value="0.05" units="cm"/>
      <inkml:brushProperty name="height" value="0.05" units="cm"/>
      <inkml:brushProperty name="color" value="#E71224"/>
    </inkml:brush>
  </inkml:definitions>
  <inkml:trace contextRef="#ctx0" brushRef="#br0">0 30 24097,'4478'0'0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23T14:02:59.1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93,'18'0,"-3"0,1 1,-1-2,0 0,0-1,0-1,0 0,15-5,-7-1,0 0,0 2,0 1,1 1,0 1,47-2,932 9,-954-6,64-10,36-3,417 15,-270 3,1276-2,-1534 2,0 2,0 1,62 18,-38-8,-10-7,1-2,0-3,87-5,-47 0,391 2,-456 1,-1 2,0 2,0 0,0 2,-1 0,0 2,40 19,-36-16,2-2,0-2,47 7,-78-14,46 4,0-1,80-5,40 2,-154 1,-1 1,1 0,-1 1,1 0,16 9,-16-7,0-1,0 0,0-1,24 4,18-4,64-4,-83 0,-8-1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23T14:21:50.20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11668 213,'-1846'0,"1829"-1,0-1,0 0,-21-7,-27-3,31 6,0 0,-37-14,42 11,0 1,-1 2,-42-4,-128 10,-10 0,105-15,68 9,-48-3,-414 8,237 3,-1796-2,2020-2,-65-11,-21-2,11 13,50 3,-95-13,43 0,-194 5,268 7,-12-2,-63-11,-33-1,-385 12,257 4,-1938-2,2194 2,0 0,0 1,-27 8,6-2,-23 6,1 3,-74 31,88-30,-64 17,85-30,0 0,0-2,-55 0,-429-6,480 4,1 1,-33 8,-35 3,100-14,0 0,0 0,0 0,-1 0,1 0,0 0,0 1,0-1,0 0,-1 0,1 0,0 0,0 0,0 0,0 0,-1 0,1 0,0 0,0 0,0 0,-1 0,1 0,0 0,0 0,0-1,0 1,-1 0,1 0,0 0,0 0,0 0,0 0,0 0,0 0,-1-1,1 1,0 0,0 0,0 0,0 0,0 0,0-1,0 1,0 0,0 0,-1 0,1 0,0-1,0 1,0 0,0 0,0 0,0-1,0 1,0 0,0 0,0 0,1 0,-1-1,0 1,8-10,-6 8,11-11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23T14:21:55.67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9188 1,'-2946'0,"2896"2,-52 9,-12 2,-378-8,277-7,183 2,-43-1,-107 14,-96 9,-1-23,99-1,82 0,-110 5,101 11,-13 1,48-12,0 4,0 3,-112 30,148-30,-1-3,0 0,-58 1,-116-8,90-2,-1054 2,1149 1,1 2,-40 8,35-5,-36 3,56-9,-10 1,1 1,-1 1,-21 5,15-2,-1-1,0-1,-34 1,-85-6,59-1,29 2,23-2,1 2,-1 2,-60 10,55-4,-1-2,-53 1,-85-8,64-2,-35 4,124-1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23T14:22:03.28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11729 1,'-11703'0,"11677"0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23T14:22:09.84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12316 155,'-1696'0,"1664"-1,0-2,-34-8,-42-4,-2 14,73 3,1-3,-1-1,-50-9,44 3,0 2,-52-1,-90 8,72 1,-797-2,865-2,-63-11,61 6,-57-2,77 8,-55-11,-6-1,-171 10,8 2,127-14,-34-1,-522 15,324 3,-3907-2,4225 2,-66 12,63-7,-49 1,3-9,-36 3,111 0,1 0,-1 1,1 0,0 1,-18 9,15-7,1 0,-27 7,2-8,-1-1,0-2,-66-4,24 0,59 2,0 2,0 1,0 0,-22 7,21-5,-44 2,46-6,-1 2,-32 7,18-3,0-1,0-2,0-2,-72-4,-46 3,135 2,0 0,1 2,-1 0,-17 8,16-6,0 0,-41 7,-8-11,43-3,-28 4,48-3,-1 0,1 0,0 1,0 0,0 0,0 0,0 1,0 0,-7 5,12-5,7-2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22:15.28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6925 152 0,'-6925'-151'0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6:40:49.06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40 0,'16572'0'0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23T16:41:02.1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1 185,'394'0,"-373"-1,0-2,1 0,-1-2,-1 0,28-11,41-10,-57 19,6-1,0 1,65-4,-25 13,-50 0,-1-2,1 0,48-8,-58 3,-1 0,19-9,-22 8,0 0,0 1,1 1,20-3,46 1,30-5,-39 2,87-2,75 12,-81 1,5682-2,-5807 2,0 1,37 8,-33-5,40 3,336-7,-211-4,91 2,-284 0,-2 0,0 1,0-1,0 0,0 0,-1-1,1 1,0 0,0-1,0 1,-1-1,1 0,0 1,2-2,2-5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23T16:41:08.33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19,'5203'0,"-5170"2,-1 2,1 1,50 14,-45-9,0-2,41 3,33-7,-67-4,0 2,0 2,75 17,-47 1,-44-12,0-1,1-1,32 3,21-5,29 3,173 48,-249-49,1-2,70 4,78-11,-78-2,1282 2,-720 2,-629-4,-1-1,1-2,-2-2,51-16,-36 9,73-11,-73 18,94-26,-118 27,-1 1,1 2,50-2,-27 3,39-10,-59 7,38-2,350 5,-217 5,-105 0,111-4,-196 0,0-1,1 0,-1-1,0 0,17-9,-15 6,0 2,0-1,22-3,14 4,0 2,79 5,-31 0,383-2,-480 0,19-1,-21 1,1 0,-1 0,1 0,-1 0,0 0,1 0,-1 0,0 0,1 0,-1 0,0-1,1 1,-1 0,0 0,1 0,-1 0,0-1,1 1,-1 0,0 0,0-1,1 1,-1 0,0 0,0-1,1 1,-1 0,0-1,0 1,0 0,0-1,1 1,-1 0,0-1,0 1,0-1,0 1,0 0,0-1,0 1,0 0,0-1,0 0,-5-5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23T16:41:14.52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1,'10391'0,"-10357"1,61 12,18 1,373-11,-252-5,-193 1,110 6,-130-3,1 1,-1 2,0 0,0 1,20 9,-13-4,0-2,0 0,1-2,0-1,0-1,0-2,55 0,794-5,-874 2,1 0,0 0,-1 0,1 0,-1-1,1 1,-1-1,1 0,-1-1,1 1,-1-1,0 0,0 0,6-4,2-7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2:01:30.932"/>
    </inkml:context>
    <inkml:brush xml:id="br0">
      <inkml:brushProperty name="width" value="0.05" units="cm"/>
      <inkml:brushProperty name="height" value="0.05" units="cm"/>
      <inkml:brushProperty name="color" value="#E71224"/>
    </inkml:brush>
  </inkml:definitions>
  <inkml:trace contextRef="#ctx0" brushRef="#br0">0 1 24347,'0'5503'0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23T16:41:18.12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1,'4138'0,"-3874"16,-7 0,-105-3,-32-1,75 4,98 3,520-21,-787 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2:01:51.060"/>
    </inkml:context>
    <inkml:brush xml:id="br0">
      <inkml:brushProperty name="width" value="0.05" units="cm"/>
      <inkml:brushProperty name="height" value="0.05" units="cm"/>
      <inkml:brushProperty name="color" value="#E71224"/>
    </inkml:brush>
  </inkml:definitions>
  <inkml:trace contextRef="#ctx0" brushRef="#br0">5051 0 23892,'-5051'0'0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2:02:02.002"/>
    </inkml:context>
    <inkml:brush xml:id="br0">
      <inkml:brushProperty name="width" value="0.05" units="cm"/>
      <inkml:brushProperty name="height" value="0.05" units="cm"/>
      <inkml:brushProperty name="color" value="#E71224"/>
    </inkml:brush>
  </inkml:definitions>
  <inkml:trace contextRef="#ctx0" brushRef="#br0">0 5594 24450,'636'-5593'0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2:02:23.604"/>
    </inkml:context>
    <inkml:brush xml:id="br0">
      <inkml:brushProperty name="width" value="0.05" units="cm"/>
      <inkml:brushProperty name="height" value="0.05" units="cm"/>
      <inkml:brushProperty name="color" value="#E71224"/>
    </inkml:brush>
  </inkml:definitions>
  <inkml:trace contextRef="#ctx0" brushRef="#br0">8240 2391 24575,'0'-11'0,"-1"1"0,0-1 0,-1 1 0,0 0 0,-1-1 0,0 1 0,-1 0 0,0 1 0,0-1 0,-6-8 0,-2-1 0,0 1 0,-1 1 0,-29-29 0,19 17 0,19 24 0,1 1 0,-1-1 0,0 1 0,0-1 0,0 1 0,-1 0 0,1 1 0,-1-1 0,0 1 0,-8-4 0,-10-3 0,-32-20 0,48 26 0,0-1 0,0-1 0,0 1 0,1-1 0,0 0 0,0 0 0,1-1 0,-6-8 0,2 1 0,0 1 0,0 0 0,-1 1 0,-23-22 0,-21-9 0,33 27 0,0-1 0,-27-30 0,33 33 0,0 0 0,0 1 0,-2 0 0,-32-18 0,-16-13 0,-50-30 0,77 51 0,1-1 0,-34-29 0,10 7 0,-5-5 0,46 33 0,-1 1 0,-1 1 0,0 0 0,-1 2 0,-37-17 0,0 5 0,-45-22 0,59 17 0,3 0 0,-32-3 0,53 25 0,1 0 0,-36-23 0,26 10 0,-1 2 0,-1 0 0,0 2 0,-57-21 0,-239-71 0,275 88 0,-89-52 0,6 3 0,99 54 0,-230-93 0,252 105 0,-230-67 0,-14-12 0,173 48 0,48 19 0,-53-17 0,-125-41 0,188 65 0,0 2 0,-1 1 0,-38-5 0,37 8 0,-1-2 0,-55-18 0,23-1 0,3 0 0,-102-26 0,142 46 0,-17-4 0,0 2 0,-61-5 0,-364 11 0,222 3 0,-1322-2 0,1526 2 0,-62 11 0,59-7 0,-46 3 0,86-9 0,-13-1 0,0 1 0,1 1 0,-1 1 0,0-1 0,1 2 0,0 0 0,-1 0 0,-17 9 0,1 1 0,-1 0 0,0-2 0,-1-1 0,-48 9 0,63-15 0,1 0 0,-1 1 0,1 0 0,0 1 0,1 1 0,-1 1 0,-25 18 0,25-17 0,-1 1 0,0-2 0,-1 0 0,0-2 0,-27 9 0,30-11 0,1 1 0,-21 12 0,23-11 0,0 0 0,-1-1 0,-20 6 0,-174 46 0,108-21 0,95-35-136,0 0-1,0 0 1,0 0-1,0 0 1,0 1-1,1-1 1,-1 1-1,0 0 0,-3 3 1,1 3-6690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2:09:25.407"/>
    </inkml:context>
    <inkml:brush xml:id="br0">
      <inkml:brushProperty name="width" value="0.05" units="cm"/>
      <inkml:brushProperty name="height" value="0.05" units="cm"/>
      <inkml:brushProperty name="color" value="#E71224"/>
    </inkml:brush>
  </inkml:definitions>
  <inkml:trace contextRef="#ctx0" brushRef="#br0">272 1 24575,'-1'2'0,"1"0"0,-1 0 0,1 0 0,-1 0 0,0 0 0,0 0 0,0 0 0,0 0 0,0 0 0,0 0 0,0-1 0,-3 4 0,-23 22 0,16-16 0,-14 17 0,-23 35 0,12-14 0,20-29 0,-58 81 0,71-97 0,1 0 0,-1 0 0,1 1 0,0-1 0,0 1 0,1 0 0,-1-1 0,1 1 0,0 0 0,0 0 0,1 0 0,-1 0 0,1 0 0,0 0 0,1 0 0,-1 0 0,1 0 0,0 0 0,0-1 0,3 9 0,-1-7 0,0 1 0,1-1 0,0 0 0,0 0 0,0-1 0,1 1 0,-1-1 0,2 0 0,-1 0 0,0-1 0,1 0 0,0 0 0,11 7 0,96 52 0,-104-58-195,0-1 0,0 0 0,0-1 0,0 1 0,1-2 0,13 3 0,0-2-6631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02:21.6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12429 0 0,'-12429'121'0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02:27.51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13064 0 0,'-13064'180'0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3T14:02:50.98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25 0,'13064'0'0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67479D-C9A0-4363-8507-4ED5DA20B4D0}" type="datetimeFigureOut">
              <a:rPr lang="en-US" smtClean="0"/>
              <a:t>9/6/2025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D2E893-A7CD-4052-AA82-543D2E129D27}" type="slidenum">
              <a:rPr lang="en-US" smtClean="0"/>
              <a:t>‹#›</a:t>
            </a:fld>
            <a:endParaRPr lang="en-US"/>
          </a:p>
        </p:txBody>
      </p:sp>
    </p:spTree>
    <p:extLst>
      <p:ext uri="{BB962C8B-B14F-4D97-AF65-F5344CB8AC3E}">
        <p14:creationId xmlns:p14="http://schemas.microsoft.com/office/powerpoint/2010/main" val="1209075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2E893-A7CD-4052-AA82-543D2E129D27}" type="slidenum">
              <a:rPr lang="en-US" smtClean="0"/>
              <a:t>6</a:t>
            </a:fld>
            <a:endParaRPr lang="en-US"/>
          </a:p>
        </p:txBody>
      </p:sp>
    </p:spTree>
    <p:extLst>
      <p:ext uri="{BB962C8B-B14F-4D97-AF65-F5344CB8AC3E}">
        <p14:creationId xmlns:p14="http://schemas.microsoft.com/office/powerpoint/2010/main" val="437861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D2E893-A7CD-4052-AA82-543D2E129D27}" type="slidenum">
              <a:rPr lang="en-US" smtClean="0"/>
              <a:t>16</a:t>
            </a:fld>
            <a:endParaRPr lang="en-US"/>
          </a:p>
        </p:txBody>
      </p:sp>
    </p:spTree>
    <p:extLst>
      <p:ext uri="{BB962C8B-B14F-4D97-AF65-F5344CB8AC3E}">
        <p14:creationId xmlns:p14="http://schemas.microsoft.com/office/powerpoint/2010/main" val="1505627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35E8BEF-88F4-434D-8BD8-0E84F36B74FA}" type="datetimeFigureOut">
              <a:rPr lang="en-US" smtClean="0"/>
              <a:t>9/6/2025</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7FEAD708-5BB8-422D-9013-F8E4AD867AE1}"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28127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5E8BEF-88F4-434D-8BD8-0E84F36B74FA}" type="datetimeFigureOut">
              <a:rPr lang="en-US" smtClean="0"/>
              <a:t>9/6/2025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EAD708-5BB8-422D-9013-F8E4AD867AE1}"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27494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5E8BEF-88F4-434D-8BD8-0E84F36B74FA}" type="datetimeFigureOut">
              <a:rPr lang="en-US" smtClean="0"/>
              <a:t>9/6/2025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EAD708-5BB8-422D-9013-F8E4AD867AE1}"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40075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5E8BEF-88F4-434D-8BD8-0E84F36B74FA}" type="datetimeFigureOut">
              <a:rPr lang="en-US" smtClean="0"/>
              <a:t>9/6/2025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EAD708-5BB8-422D-9013-F8E4AD867AE1}"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64175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5E8BEF-88F4-434D-8BD8-0E84F36B74FA}" type="datetimeFigureOut">
              <a:rPr lang="en-US" smtClean="0"/>
              <a:t>9/6/2025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EAD708-5BB8-422D-9013-F8E4AD867AE1}"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4528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35E8BEF-88F4-434D-8BD8-0E84F36B74FA}" type="datetimeFigureOut">
              <a:rPr lang="en-US" smtClean="0"/>
              <a:t>9/6/2025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EAD708-5BB8-422D-9013-F8E4AD867AE1}"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96853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35E8BEF-88F4-434D-8BD8-0E84F36B74FA}" type="datetimeFigureOut">
              <a:rPr lang="en-US" smtClean="0"/>
              <a:t>9/6/2025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EAD708-5BB8-422D-9013-F8E4AD867AE1}"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91369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35E8BEF-88F4-434D-8BD8-0E84F36B74FA}" type="datetimeFigureOut">
              <a:rPr lang="en-US" smtClean="0"/>
              <a:t>9/6/2025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EAD708-5BB8-422D-9013-F8E4AD867AE1}"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007669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5E8BEF-88F4-434D-8BD8-0E84F36B74FA}" type="datetimeFigureOut">
              <a:rPr lang="en-US" smtClean="0"/>
              <a:t>9/6/2025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EAD708-5BB8-422D-9013-F8E4AD867AE1}" type="slidenum">
              <a:rPr lang="en-US" smtClean="0"/>
              <a:t>‹#›</a:t>
            </a:fld>
            <a:endParaRPr lang="en-US"/>
          </a:p>
        </p:txBody>
      </p:sp>
    </p:spTree>
    <p:extLst>
      <p:ext uri="{BB962C8B-B14F-4D97-AF65-F5344CB8AC3E}">
        <p14:creationId xmlns:p14="http://schemas.microsoft.com/office/powerpoint/2010/main" val="564922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35E8BEF-88F4-434D-8BD8-0E84F36B74FA}" type="datetimeFigureOut">
              <a:rPr lang="en-US" smtClean="0"/>
              <a:t>9/6/2025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EAD708-5BB8-422D-9013-F8E4AD867AE1}"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93956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135E8BEF-88F4-434D-8BD8-0E84F36B74FA}" type="datetimeFigureOut">
              <a:rPr lang="en-US" smtClean="0"/>
              <a:t>9/6/2025</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7FEAD708-5BB8-422D-9013-F8E4AD867AE1}"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53847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135E8BEF-88F4-434D-8BD8-0E84F36B74FA}" type="datetimeFigureOut">
              <a:rPr lang="en-US" smtClean="0"/>
              <a:t>9/6/2025</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7FEAD708-5BB8-422D-9013-F8E4AD867AE1}"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996418"/>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customXml" Target="../ink/ink7.xml"/><Relationship Id="rId7" Type="http://schemas.openxmlformats.org/officeDocument/2006/relationships/customXml" Target="../ink/ink9.xml"/><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customXml" Target="../ink/ink8.xml"/><Relationship Id="rId10" Type="http://schemas.openxmlformats.org/officeDocument/2006/relationships/image" Target="../media/image18.png"/><Relationship Id="rId4" Type="http://schemas.openxmlformats.org/officeDocument/2006/relationships/image" Target="../media/image15.png"/><Relationship Id="rId9" Type="http://schemas.openxmlformats.org/officeDocument/2006/relationships/customXml" Target="../ink/ink10.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customXml" Target="../ink/ink11.xml"/><Relationship Id="rId7" Type="http://schemas.openxmlformats.org/officeDocument/2006/relationships/customXml" Target="../ink/ink13.xml"/><Relationship Id="rId12"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customXml" Target="../ink/ink15.xml"/><Relationship Id="rId5" Type="http://schemas.openxmlformats.org/officeDocument/2006/relationships/customXml" Target="../ink/ink12.xml"/><Relationship Id="rId10" Type="http://schemas.openxmlformats.org/officeDocument/2006/relationships/image" Target="../media/image25.png"/><Relationship Id="rId4" Type="http://schemas.openxmlformats.org/officeDocument/2006/relationships/image" Target="../media/image22.png"/><Relationship Id="rId9" Type="http://schemas.openxmlformats.org/officeDocument/2006/relationships/customXml" Target="../ink/ink14.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5.png"/><Relationship Id="rId3" Type="http://schemas.openxmlformats.org/officeDocument/2006/relationships/customXml" Target="../ink/ink16.xml"/><Relationship Id="rId7" Type="http://schemas.openxmlformats.org/officeDocument/2006/relationships/customXml" Target="../ink/ink18.xml"/><Relationship Id="rId12"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customXml" Target="../ink/ink20.xml"/><Relationship Id="rId5" Type="http://schemas.openxmlformats.org/officeDocument/2006/relationships/customXml" Target="../ink/ink17.xml"/><Relationship Id="rId10" Type="http://schemas.openxmlformats.org/officeDocument/2006/relationships/image" Target="../media/image33.png"/><Relationship Id="rId4" Type="http://schemas.openxmlformats.org/officeDocument/2006/relationships/image" Target="../media/image30.png"/><Relationship Id="rId9" Type="http://schemas.openxmlformats.org/officeDocument/2006/relationships/customXml" Target="../ink/ink19.xml"/><Relationship Id="rId14"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customXml" Target="../ink/ink5.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customXml" Target="../ink/ink2.xml"/><Relationship Id="rId11" Type="http://schemas.openxmlformats.org/officeDocument/2006/relationships/image" Target="../media/image8.png"/><Relationship Id="rId5" Type="http://schemas.openxmlformats.org/officeDocument/2006/relationships/image" Target="../media/image5.png"/><Relationship Id="rId15" Type="http://schemas.openxmlformats.org/officeDocument/2006/relationships/image" Target="../media/image10.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7.png"/><Relationship Id="rId14" Type="http://schemas.openxmlformats.org/officeDocument/2006/relationships/customXml" Target="../ink/ink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EC9AA-C59D-7114-4E92-AACAD30D3327}"/>
              </a:ext>
            </a:extLst>
          </p:cNvPr>
          <p:cNvSpPr>
            <a:spLocks noGrp="1"/>
          </p:cNvSpPr>
          <p:nvPr>
            <p:ph type="title"/>
          </p:nvPr>
        </p:nvSpPr>
        <p:spPr>
          <a:xfrm>
            <a:off x="1125007" y="1141976"/>
            <a:ext cx="9603275" cy="1049235"/>
          </a:xfrm>
        </p:spPr>
        <p:txBody>
          <a:bodyPr>
            <a:normAutofit/>
          </a:bodyPr>
          <a:lstStyle/>
          <a:p>
            <a:pPr algn="ctr"/>
            <a:r>
              <a:rPr lang="en-US" sz="4400" cap="none" dirty="0">
                <a:solidFill>
                  <a:srgbClr val="FF0000"/>
                </a:solidFill>
              </a:rPr>
              <a:t>DEEPFAKE</a:t>
            </a:r>
            <a:r>
              <a:rPr lang="en-US" sz="4400" cap="none" dirty="0">
                <a:solidFill>
                  <a:schemeClr val="accent3">
                    <a:lumMod val="75000"/>
                  </a:schemeClr>
                </a:solidFill>
              </a:rPr>
              <a:t> </a:t>
            </a:r>
            <a:r>
              <a:rPr lang="en-US" sz="4400" cap="none" dirty="0">
                <a:solidFill>
                  <a:srgbClr val="92D050"/>
                </a:solidFill>
              </a:rPr>
              <a:t>DETECTION</a:t>
            </a:r>
          </a:p>
        </p:txBody>
      </p:sp>
      <p:sp>
        <p:nvSpPr>
          <p:cNvPr id="3" name="TextBox 2">
            <a:extLst>
              <a:ext uri="{FF2B5EF4-FFF2-40B4-BE49-F238E27FC236}">
                <a16:creationId xmlns:a16="http://schemas.microsoft.com/office/drawing/2014/main" id="{6CD3DB86-B388-765C-B1D4-6A1AB7246B81}"/>
              </a:ext>
            </a:extLst>
          </p:cNvPr>
          <p:cNvSpPr txBox="1"/>
          <p:nvPr/>
        </p:nvSpPr>
        <p:spPr>
          <a:xfrm>
            <a:off x="2773385" y="2743224"/>
            <a:ext cx="5866478" cy="2369880"/>
          </a:xfrm>
          <a:prstGeom prst="rect">
            <a:avLst/>
          </a:prstGeom>
          <a:noFill/>
        </p:spPr>
        <p:txBody>
          <a:bodyPr wrap="none" rtlCol="0">
            <a:spAutoFit/>
          </a:bodyPr>
          <a:lstStyle/>
          <a:p>
            <a:r>
              <a:rPr lang="en-US" sz="2800" b="1" dirty="0">
                <a:latin typeface="+mj-lt"/>
              </a:rPr>
              <a:t>Presented by :</a:t>
            </a:r>
            <a:r>
              <a:rPr lang="en-US" sz="2800" dirty="0">
                <a:latin typeface="+mj-lt"/>
              </a:rPr>
              <a:t>  Bhaskar </a:t>
            </a:r>
            <a:br>
              <a:rPr lang="en-US" sz="2800" dirty="0">
                <a:latin typeface="+mj-lt"/>
              </a:rPr>
            </a:br>
            <a:r>
              <a:rPr lang="en-US" sz="2800" b="1" dirty="0">
                <a:latin typeface="+mj-lt"/>
              </a:rPr>
              <a:t>Student ID    :</a:t>
            </a:r>
            <a:r>
              <a:rPr lang="en-US" sz="2800" dirty="0">
                <a:latin typeface="+mj-lt"/>
              </a:rPr>
              <a:t> 142302004</a:t>
            </a:r>
            <a:br>
              <a:rPr lang="en-US" sz="2800" dirty="0">
                <a:latin typeface="+mj-lt"/>
              </a:rPr>
            </a:br>
            <a:r>
              <a:rPr lang="en-US" sz="2800" b="1" dirty="0">
                <a:latin typeface="+mj-lt"/>
              </a:rPr>
              <a:t>Program        :</a:t>
            </a:r>
            <a:r>
              <a:rPr lang="en-US" sz="2800" dirty="0">
                <a:latin typeface="+mj-lt"/>
              </a:rPr>
              <a:t> </a:t>
            </a:r>
            <a:r>
              <a:rPr lang="en-US" sz="2800" dirty="0" err="1">
                <a:latin typeface="+mj-lt"/>
              </a:rPr>
              <a:t>M.Tech</a:t>
            </a:r>
            <a:r>
              <a:rPr lang="en-US" sz="2800" dirty="0">
                <a:latin typeface="+mj-lt"/>
              </a:rPr>
              <a:t>  Data Science</a:t>
            </a:r>
            <a:br>
              <a:rPr lang="en-US" sz="2800" dirty="0">
                <a:latin typeface="+mj-lt"/>
              </a:rPr>
            </a:br>
            <a:r>
              <a:rPr lang="en-US" sz="2800" b="1" dirty="0">
                <a:latin typeface="+mj-lt"/>
              </a:rPr>
              <a:t>Supervisor     :</a:t>
            </a:r>
            <a:r>
              <a:rPr lang="en-US" sz="2800" dirty="0">
                <a:latin typeface="+mj-lt"/>
              </a:rPr>
              <a:t> Dr. Mrinal Kanti Das</a:t>
            </a:r>
          </a:p>
          <a:p>
            <a:br>
              <a:rPr lang="en-US" dirty="0"/>
            </a:br>
            <a:endParaRPr lang="en-US" dirty="0"/>
          </a:p>
        </p:txBody>
      </p:sp>
      <p:pic>
        <p:nvPicPr>
          <p:cNvPr id="30722" name="Picture 2">
            <a:extLst>
              <a:ext uri="{FF2B5EF4-FFF2-40B4-BE49-F238E27FC236}">
                <a16:creationId xmlns:a16="http://schemas.microsoft.com/office/drawing/2014/main" id="{F7B42B4A-923E-F12F-54B4-C3E26776F1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41972" y="2623458"/>
            <a:ext cx="2077288" cy="1934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954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4ED3CCA-F084-1640-8E6A-D1D66D703694}"/>
              </a:ext>
            </a:extLst>
          </p:cNvPr>
          <p:cNvPicPr>
            <a:picLocks noChangeAspect="1"/>
          </p:cNvPicPr>
          <p:nvPr/>
        </p:nvPicPr>
        <p:blipFill>
          <a:blip r:embed="rId2"/>
          <a:stretch>
            <a:fillRect/>
          </a:stretch>
        </p:blipFill>
        <p:spPr>
          <a:xfrm>
            <a:off x="3453665" y="226460"/>
            <a:ext cx="8466194" cy="6078508"/>
          </a:xfrm>
          <a:prstGeom prst="rect">
            <a:avLst/>
          </a:prstGeom>
        </p:spPr>
      </p:pic>
      <mc:AlternateContent xmlns:mc="http://schemas.openxmlformats.org/markup-compatibility/2006" xmlns:p14="http://schemas.microsoft.com/office/powerpoint/2010/main">
        <mc:Choice Requires="p14">
          <p:contentPart p14:bwMode="auto" r:id="rId3">
            <p14:nvContentPartPr>
              <p14:cNvPr id="17" name="Ink 16">
                <a:extLst>
                  <a:ext uri="{FF2B5EF4-FFF2-40B4-BE49-F238E27FC236}">
                    <a16:creationId xmlns:a16="http://schemas.microsoft.com/office/drawing/2014/main" id="{F1E6E1EF-4B0D-2B48-3B13-3DDF973B823C}"/>
                  </a:ext>
                </a:extLst>
              </p14:cNvPr>
              <p14:cNvContentPartPr/>
              <p14:nvPr/>
            </p14:nvContentPartPr>
            <p14:xfrm>
              <a:off x="3635503" y="413520"/>
              <a:ext cx="4474800" cy="43920"/>
            </p14:xfrm>
          </p:contentPart>
        </mc:Choice>
        <mc:Fallback xmlns="">
          <p:pic>
            <p:nvPicPr>
              <p:cNvPr id="17" name="Ink 16">
                <a:extLst>
                  <a:ext uri="{FF2B5EF4-FFF2-40B4-BE49-F238E27FC236}">
                    <a16:creationId xmlns:a16="http://schemas.microsoft.com/office/drawing/2014/main" id="{F1E6E1EF-4B0D-2B48-3B13-3DDF973B823C}"/>
                  </a:ext>
                </a:extLst>
              </p:cNvPr>
              <p:cNvPicPr/>
              <p:nvPr/>
            </p:nvPicPr>
            <p:blipFill>
              <a:blip r:embed="rId4"/>
              <a:stretch>
                <a:fillRect/>
              </a:stretch>
            </p:blipFill>
            <p:spPr>
              <a:xfrm>
                <a:off x="3581503" y="305520"/>
                <a:ext cx="458244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8D1CE5B8-EB01-8C93-605A-B3C45B1F92C2}"/>
                  </a:ext>
                </a:extLst>
              </p14:cNvPr>
              <p14:cNvContentPartPr/>
              <p14:nvPr/>
            </p14:nvContentPartPr>
            <p14:xfrm>
              <a:off x="3602743" y="1273560"/>
              <a:ext cx="4703040" cy="65160"/>
            </p14:xfrm>
          </p:contentPart>
        </mc:Choice>
        <mc:Fallback xmlns="">
          <p:pic>
            <p:nvPicPr>
              <p:cNvPr id="19" name="Ink 18">
                <a:extLst>
                  <a:ext uri="{FF2B5EF4-FFF2-40B4-BE49-F238E27FC236}">
                    <a16:creationId xmlns:a16="http://schemas.microsoft.com/office/drawing/2014/main" id="{8D1CE5B8-EB01-8C93-605A-B3C45B1F92C2}"/>
                  </a:ext>
                </a:extLst>
              </p:cNvPr>
              <p:cNvPicPr/>
              <p:nvPr/>
            </p:nvPicPr>
            <p:blipFill>
              <a:blip r:embed="rId6"/>
              <a:stretch>
                <a:fillRect/>
              </a:stretch>
            </p:blipFill>
            <p:spPr>
              <a:xfrm>
                <a:off x="3548743" y="1165560"/>
                <a:ext cx="481068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5" name="Ink 24">
                <a:extLst>
                  <a:ext uri="{FF2B5EF4-FFF2-40B4-BE49-F238E27FC236}">
                    <a16:creationId xmlns:a16="http://schemas.microsoft.com/office/drawing/2014/main" id="{D2F33621-6F00-275F-795C-17B964D3CD39}"/>
                  </a:ext>
                </a:extLst>
              </p14:cNvPr>
              <p14:cNvContentPartPr/>
              <p14:nvPr/>
            </p14:nvContentPartPr>
            <p14:xfrm>
              <a:off x="3581143" y="2154840"/>
              <a:ext cx="4703040" cy="720"/>
            </p14:xfrm>
          </p:contentPart>
        </mc:Choice>
        <mc:Fallback xmlns="">
          <p:pic>
            <p:nvPicPr>
              <p:cNvPr id="25" name="Ink 24">
                <a:extLst>
                  <a:ext uri="{FF2B5EF4-FFF2-40B4-BE49-F238E27FC236}">
                    <a16:creationId xmlns:a16="http://schemas.microsoft.com/office/drawing/2014/main" id="{D2F33621-6F00-275F-795C-17B964D3CD39}"/>
                  </a:ext>
                </a:extLst>
              </p:cNvPr>
              <p:cNvPicPr/>
              <p:nvPr/>
            </p:nvPicPr>
            <p:blipFill>
              <a:blip r:embed="rId8"/>
              <a:stretch>
                <a:fillRect/>
              </a:stretch>
            </p:blipFill>
            <p:spPr>
              <a:xfrm>
                <a:off x="3527143" y="1938840"/>
                <a:ext cx="481068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6" name="Ink 25">
                <a:extLst>
                  <a:ext uri="{FF2B5EF4-FFF2-40B4-BE49-F238E27FC236}">
                    <a16:creationId xmlns:a16="http://schemas.microsoft.com/office/drawing/2014/main" id="{543159F9-0606-0204-20A4-B6B184EDC458}"/>
                  </a:ext>
                </a:extLst>
              </p14:cNvPr>
              <p14:cNvContentPartPr/>
              <p14:nvPr/>
            </p14:nvContentPartPr>
            <p14:xfrm>
              <a:off x="3592303" y="2698800"/>
              <a:ext cx="2339640" cy="88560"/>
            </p14:xfrm>
          </p:contentPart>
        </mc:Choice>
        <mc:Fallback xmlns="">
          <p:pic>
            <p:nvPicPr>
              <p:cNvPr id="26" name="Ink 25">
                <a:extLst>
                  <a:ext uri="{FF2B5EF4-FFF2-40B4-BE49-F238E27FC236}">
                    <a16:creationId xmlns:a16="http://schemas.microsoft.com/office/drawing/2014/main" id="{543159F9-0606-0204-20A4-B6B184EDC458}"/>
                  </a:ext>
                </a:extLst>
              </p:cNvPr>
              <p:cNvPicPr/>
              <p:nvPr/>
            </p:nvPicPr>
            <p:blipFill>
              <a:blip r:embed="rId10"/>
              <a:stretch>
                <a:fillRect/>
              </a:stretch>
            </p:blipFill>
            <p:spPr>
              <a:xfrm>
                <a:off x="3538303" y="2590800"/>
                <a:ext cx="2447280" cy="304200"/>
              </a:xfrm>
              <a:prstGeom prst="rect">
                <a:avLst/>
              </a:prstGeom>
            </p:spPr>
          </p:pic>
        </mc:Fallback>
      </mc:AlternateContent>
      <p:sp>
        <p:nvSpPr>
          <p:cNvPr id="27" name="TextBox 26">
            <a:extLst>
              <a:ext uri="{FF2B5EF4-FFF2-40B4-BE49-F238E27FC236}">
                <a16:creationId xmlns:a16="http://schemas.microsoft.com/office/drawing/2014/main" id="{D1492464-CC61-376A-F26B-A901DCC237C9}"/>
              </a:ext>
            </a:extLst>
          </p:cNvPr>
          <p:cNvSpPr txBox="1"/>
          <p:nvPr/>
        </p:nvSpPr>
        <p:spPr>
          <a:xfrm>
            <a:off x="272141" y="816429"/>
            <a:ext cx="2819401" cy="4062651"/>
          </a:xfrm>
          <a:prstGeom prst="rect">
            <a:avLst/>
          </a:prstGeom>
          <a:noFill/>
        </p:spPr>
        <p:txBody>
          <a:bodyPr wrap="square" rtlCol="0">
            <a:spAutoFit/>
          </a:bodyPr>
          <a:lstStyle/>
          <a:p>
            <a:pPr fontAlgn="base"/>
            <a:r>
              <a:rPr lang="en-US" sz="2000" dirty="0"/>
              <a:t>Linear Probing Pseudocode :</a:t>
            </a:r>
            <a:br>
              <a:rPr lang="en-US" sz="2000" dirty="0"/>
            </a:br>
            <a:endParaRPr lang="en-US" sz="2000" dirty="0"/>
          </a:p>
          <a:p>
            <a:pPr fontAlgn="base"/>
            <a:endParaRPr lang="en-US" sz="2000" dirty="0"/>
          </a:p>
          <a:p>
            <a:pPr fontAlgn="base"/>
            <a:endParaRPr lang="en-US" sz="2000" dirty="0"/>
          </a:p>
          <a:p>
            <a:pPr fontAlgn="base"/>
            <a:endParaRPr lang="en-US" sz="2000" dirty="0"/>
          </a:p>
          <a:p>
            <a:pPr fontAlgn="base"/>
            <a:endParaRPr lang="en-US" sz="2000" dirty="0"/>
          </a:p>
          <a:p>
            <a:pPr fontAlgn="base"/>
            <a:br>
              <a:rPr lang="en-US" sz="2000" dirty="0"/>
            </a:br>
            <a:br>
              <a:rPr lang="en-US" sz="2000" dirty="0"/>
            </a:br>
            <a:r>
              <a:rPr lang="en-US" sz="2000" dirty="0"/>
              <a:t>Total parameters: ~303M</a:t>
            </a:r>
          </a:p>
          <a:p>
            <a:pPr fontAlgn="base"/>
            <a:r>
              <a:rPr lang="en-US" sz="2000" dirty="0"/>
              <a:t>Trainable: 2,050</a:t>
            </a:r>
          </a:p>
          <a:p>
            <a:pPr fontAlgn="base"/>
            <a:r>
              <a:rPr lang="en-US" sz="2000" dirty="0"/>
              <a:t>Trainable %: ~0.0007%</a:t>
            </a:r>
          </a:p>
          <a:p>
            <a:endParaRPr lang="en-US" dirty="0"/>
          </a:p>
        </p:txBody>
      </p:sp>
    </p:spTree>
    <p:extLst>
      <p:ext uri="{BB962C8B-B14F-4D97-AF65-F5344CB8AC3E}">
        <p14:creationId xmlns:p14="http://schemas.microsoft.com/office/powerpoint/2010/main" val="3648797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EADCB9-63AA-6742-4760-1CA5CB44EC5C}"/>
              </a:ext>
            </a:extLst>
          </p:cNvPr>
          <p:cNvSpPr txBox="1"/>
          <p:nvPr/>
        </p:nvSpPr>
        <p:spPr>
          <a:xfrm>
            <a:off x="631371" y="413657"/>
            <a:ext cx="10287000" cy="584775"/>
          </a:xfrm>
          <a:prstGeom prst="rect">
            <a:avLst/>
          </a:prstGeom>
          <a:noFill/>
        </p:spPr>
        <p:txBody>
          <a:bodyPr wrap="square" rtlCol="0">
            <a:spAutoFit/>
          </a:bodyPr>
          <a:lstStyle/>
          <a:p>
            <a:pPr algn="ctr"/>
            <a:r>
              <a:rPr lang="en-US" sz="3200" dirty="0">
                <a:solidFill>
                  <a:srgbClr val="C00000"/>
                </a:solidFill>
                <a:latin typeface="+mj-lt"/>
              </a:rPr>
              <a:t>Results Across Varying Dataset Size of FF++ Dataset :</a:t>
            </a:r>
          </a:p>
        </p:txBody>
      </p:sp>
      <p:pic>
        <p:nvPicPr>
          <p:cNvPr id="5" name="Picture 4">
            <a:extLst>
              <a:ext uri="{FF2B5EF4-FFF2-40B4-BE49-F238E27FC236}">
                <a16:creationId xmlns:a16="http://schemas.microsoft.com/office/drawing/2014/main" id="{AEA16194-BF64-091C-3644-7ABAF84A5B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2112" y="1164766"/>
            <a:ext cx="9927776" cy="4963888"/>
          </a:xfrm>
          <a:prstGeom prst="rect">
            <a:avLst/>
          </a:prstGeom>
        </p:spPr>
      </p:pic>
    </p:spTree>
    <p:extLst>
      <p:ext uri="{BB962C8B-B14F-4D97-AF65-F5344CB8AC3E}">
        <p14:creationId xmlns:p14="http://schemas.microsoft.com/office/powerpoint/2010/main" val="2264888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50F517-541A-F9FE-BD55-CB8C8A8FE06C}"/>
              </a:ext>
            </a:extLst>
          </p:cNvPr>
          <p:cNvSpPr txBox="1"/>
          <p:nvPr/>
        </p:nvSpPr>
        <p:spPr>
          <a:xfrm>
            <a:off x="533400" y="145153"/>
            <a:ext cx="5181599" cy="1138773"/>
          </a:xfrm>
          <a:prstGeom prst="rect">
            <a:avLst/>
          </a:prstGeom>
          <a:noFill/>
        </p:spPr>
        <p:txBody>
          <a:bodyPr wrap="square" rtlCol="0">
            <a:spAutoFit/>
          </a:bodyPr>
          <a:lstStyle/>
          <a:p>
            <a:r>
              <a:rPr lang="en-US" sz="3200" dirty="0"/>
              <a:t>Observation</a:t>
            </a:r>
            <a:r>
              <a:rPr lang="en-US" dirty="0"/>
              <a:t> </a:t>
            </a:r>
          </a:p>
          <a:p>
            <a:endParaRPr lang="en-US" dirty="0"/>
          </a:p>
          <a:p>
            <a:endParaRPr lang="en-US" dirty="0"/>
          </a:p>
        </p:txBody>
      </p:sp>
      <p:sp>
        <p:nvSpPr>
          <p:cNvPr id="7" name="Rectangle 3">
            <a:extLst>
              <a:ext uri="{FF2B5EF4-FFF2-40B4-BE49-F238E27FC236}">
                <a16:creationId xmlns:a16="http://schemas.microsoft.com/office/drawing/2014/main" id="{665A4896-BA41-9649-D465-F6A539933C8C}"/>
              </a:ext>
            </a:extLst>
          </p:cNvPr>
          <p:cNvSpPr>
            <a:spLocks noChangeArrowheads="1"/>
          </p:cNvSpPr>
          <p:nvPr/>
        </p:nvSpPr>
        <p:spPr bwMode="auto">
          <a:xfrm>
            <a:off x="533400" y="1151456"/>
            <a:ext cx="11125200" cy="4370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buFontTx/>
              <a:buChar char="•"/>
            </a:pPr>
            <a:r>
              <a:rPr lang="en-US" altLang="en-US" sz="2000" b="1" dirty="0"/>
              <a:t> Positive Learning Trend: Both training balanced accuracy and validation loss consistently increased and </a:t>
            </a:r>
            <a:r>
              <a:rPr kumimoji="0" lang="en-US" altLang="en-US" sz="2000" b="0" i="0" u="none" strike="noStrike" cap="none" normalizeH="0" baseline="0" dirty="0">
                <a:ln>
                  <a:noFill/>
                </a:ln>
                <a:solidFill>
                  <a:schemeClr val="tx1"/>
                </a:solidFill>
                <a:effectLst/>
              </a:rPr>
              <a:t>decreased across all dataset sizes over the epochs, indicating good learning by the linear classifier.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rPr>
              <a:t>Data Size Impact:</a:t>
            </a:r>
            <a:r>
              <a:rPr kumimoji="0" lang="en-US" altLang="en-US" sz="2000" b="0" i="0" u="none" strike="noStrike" cap="none" normalizeH="0" baseline="0" dirty="0">
                <a:ln>
                  <a:noFill/>
                </a:ln>
                <a:solidFill>
                  <a:schemeClr val="tx1"/>
                </a:solidFill>
                <a:effectLst/>
              </a:rPr>
              <a:t> Larger dataset sizes (100% &gt; 75% &gt; 50% &gt; 25%) consistently resulted in higher training balanced accuracy and lower validation loss, demonstrating the clear benefit of more data.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rPr>
              <a:t>All performance curves showed signs of plateauing by the later epochs (around epoch 8-9), suggesting the linear probe converged within the given training duration. </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2000" dirty="0"/>
          </a:p>
          <a:p>
            <a:pPr lvl="0" defTabSz="914400" eaLnBrk="0" fontAlgn="base" hangingPunct="0">
              <a:spcBef>
                <a:spcPct val="0"/>
              </a:spcBef>
              <a:spcAft>
                <a:spcPct val="0"/>
              </a:spcAft>
              <a:buFontTx/>
              <a:buChar char="•"/>
            </a:pPr>
            <a:r>
              <a:rPr lang="en-US" sz="2000" dirty="0"/>
              <a:t>The ability of a simple linear classifier to achieve respectable performance (around 60% balanced accuracy) confirms that the frozen CLIP-</a:t>
            </a:r>
            <a:r>
              <a:rPr lang="en-US" sz="2000" dirty="0" err="1"/>
              <a:t>ViT</a:t>
            </a:r>
            <a:r>
              <a:rPr lang="en-US" sz="2000" dirty="0"/>
              <a:t> features are indeed </a:t>
            </a:r>
            <a:r>
              <a:rPr lang="en-US" sz="2000" b="1" dirty="0"/>
              <a:t>linearly separable and carry meaningful discriminative information</a:t>
            </a:r>
            <a:r>
              <a:rPr lang="en-US" sz="2000" dirty="0"/>
              <a:t> for the real vs. fake task.</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823679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A64F8-08A8-11F0-4A82-31944148EF41}"/>
              </a:ext>
            </a:extLst>
          </p:cNvPr>
          <p:cNvSpPr>
            <a:spLocks noGrp="1"/>
          </p:cNvSpPr>
          <p:nvPr>
            <p:ph type="title"/>
          </p:nvPr>
        </p:nvSpPr>
        <p:spPr>
          <a:xfrm>
            <a:off x="1451578" y="1239948"/>
            <a:ext cx="9603275" cy="1049235"/>
          </a:xfrm>
        </p:spPr>
        <p:txBody>
          <a:bodyPr/>
          <a:lstStyle/>
          <a:p>
            <a:r>
              <a:rPr lang="en-US" dirty="0"/>
              <a:t>LN Tuning (</a:t>
            </a:r>
            <a:r>
              <a:rPr lang="en-US" cap="none" dirty="0" err="1"/>
              <a:t>LayerNorm</a:t>
            </a:r>
            <a:r>
              <a:rPr lang="en-US" cap="none" dirty="0"/>
              <a:t> Tuning)</a:t>
            </a:r>
            <a:endParaRPr lang="en-US" dirty="0"/>
          </a:p>
        </p:txBody>
      </p:sp>
      <p:sp>
        <p:nvSpPr>
          <p:cNvPr id="3" name="Content Placeholder 2">
            <a:extLst>
              <a:ext uri="{FF2B5EF4-FFF2-40B4-BE49-F238E27FC236}">
                <a16:creationId xmlns:a16="http://schemas.microsoft.com/office/drawing/2014/main" id="{CE4AD31D-DDDD-3B6C-6089-BB9FA9AFE146}"/>
              </a:ext>
            </a:extLst>
          </p:cNvPr>
          <p:cNvSpPr>
            <a:spLocks noGrp="1"/>
          </p:cNvSpPr>
          <p:nvPr>
            <p:ph idx="1"/>
          </p:nvPr>
        </p:nvSpPr>
        <p:spPr/>
        <p:txBody>
          <a:bodyPr/>
          <a:lstStyle/>
          <a:p>
            <a:r>
              <a:rPr lang="en-US" b="1" dirty="0" err="1"/>
              <a:t>LayerNorm</a:t>
            </a:r>
            <a:r>
              <a:rPr lang="en-US" b="1" dirty="0"/>
              <a:t> (LN) Tuning</a:t>
            </a:r>
            <a:r>
              <a:rPr lang="en-US" dirty="0"/>
              <a:t> is a </a:t>
            </a:r>
            <a:r>
              <a:rPr lang="en-US" b="1" dirty="0"/>
              <a:t>parameter-efficient fine-tuning (PEFT)</a:t>
            </a:r>
            <a:r>
              <a:rPr lang="en-US" dirty="0"/>
              <a:t> technique where </a:t>
            </a:r>
            <a:r>
              <a:rPr lang="en-US" b="1" dirty="0"/>
              <a:t>only the </a:t>
            </a:r>
            <a:r>
              <a:rPr lang="en-US" b="1" dirty="0" err="1"/>
              <a:t>LayerNorm</a:t>
            </a:r>
            <a:r>
              <a:rPr lang="en-US" b="1" dirty="0"/>
              <a:t> parameters</a:t>
            </a:r>
            <a:r>
              <a:rPr lang="en-US" dirty="0"/>
              <a:t> inside the </a:t>
            </a:r>
            <a:r>
              <a:rPr lang="en-US" b="1" dirty="0"/>
              <a:t>frozen CLIP visual encoder</a:t>
            </a:r>
            <a:r>
              <a:rPr lang="en-US" dirty="0"/>
              <a:t> (</a:t>
            </a:r>
            <a:r>
              <a:rPr lang="en-US" dirty="0" err="1"/>
              <a:t>ViT</a:t>
            </a:r>
            <a:r>
              <a:rPr lang="en-US" dirty="0"/>
              <a:t>-L/14) are made trainable, along with the classification head. This allows the model to adapt to the task with minimal changes, while preserving the bulk of the pretrained CLIP knowledge.</a:t>
            </a:r>
          </a:p>
          <a:p>
            <a:endParaRPr lang="en-US" dirty="0"/>
          </a:p>
        </p:txBody>
      </p:sp>
      <p:pic>
        <p:nvPicPr>
          <p:cNvPr id="6148" name="Picture 4">
            <a:extLst>
              <a:ext uri="{FF2B5EF4-FFF2-40B4-BE49-F238E27FC236}">
                <a16:creationId xmlns:a16="http://schemas.microsoft.com/office/drawing/2014/main" id="{72A82EAD-CA1F-65BC-335E-48432E3660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2830" y="3924983"/>
            <a:ext cx="7426427" cy="2137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6357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8B3D4C-E109-8BE3-7E60-642177A50B97}"/>
            </a:ext>
          </a:extLst>
        </p:cNvPr>
        <p:cNvGrpSpPr/>
        <p:nvPr/>
      </p:nvGrpSpPr>
      <p:grpSpPr>
        <a:xfrm>
          <a:off x="0" y="0"/>
          <a:ext cx="0" cy="0"/>
          <a:chOff x="0" y="0"/>
          <a:chExt cx="0" cy="0"/>
        </a:xfrm>
      </p:grpSpPr>
      <p:sp>
        <p:nvSpPr>
          <p:cNvPr id="27" name="TextBox 26">
            <a:extLst>
              <a:ext uri="{FF2B5EF4-FFF2-40B4-BE49-F238E27FC236}">
                <a16:creationId xmlns:a16="http://schemas.microsoft.com/office/drawing/2014/main" id="{D471A2C3-9198-69B0-372E-6CA59D002FDB}"/>
              </a:ext>
            </a:extLst>
          </p:cNvPr>
          <p:cNvSpPr txBox="1"/>
          <p:nvPr/>
        </p:nvSpPr>
        <p:spPr>
          <a:xfrm>
            <a:off x="272141" y="816429"/>
            <a:ext cx="2819401" cy="4062651"/>
          </a:xfrm>
          <a:prstGeom prst="rect">
            <a:avLst/>
          </a:prstGeom>
          <a:noFill/>
        </p:spPr>
        <p:txBody>
          <a:bodyPr wrap="square" rtlCol="0">
            <a:spAutoFit/>
          </a:bodyPr>
          <a:lstStyle/>
          <a:p>
            <a:pPr fontAlgn="base"/>
            <a:r>
              <a:rPr lang="en-US" sz="2000" dirty="0"/>
              <a:t>LN Tuning </a:t>
            </a:r>
          </a:p>
          <a:p>
            <a:pPr fontAlgn="base"/>
            <a:r>
              <a:rPr lang="en-US" sz="2000" dirty="0"/>
              <a:t>Pseudocode :</a:t>
            </a:r>
            <a:br>
              <a:rPr lang="en-US" sz="2000" dirty="0"/>
            </a:br>
            <a:endParaRPr lang="en-US" sz="2000" dirty="0"/>
          </a:p>
          <a:p>
            <a:pPr fontAlgn="base"/>
            <a:endParaRPr lang="en-US" sz="2000" dirty="0"/>
          </a:p>
          <a:p>
            <a:pPr fontAlgn="base"/>
            <a:endParaRPr lang="en-US" sz="2000" dirty="0"/>
          </a:p>
          <a:p>
            <a:pPr fontAlgn="base"/>
            <a:endParaRPr lang="en-US" sz="2000" dirty="0"/>
          </a:p>
          <a:p>
            <a:pPr fontAlgn="base"/>
            <a:endParaRPr lang="en-US" sz="2000" dirty="0"/>
          </a:p>
          <a:p>
            <a:pPr fontAlgn="base"/>
            <a:br>
              <a:rPr lang="en-US" sz="2000" dirty="0"/>
            </a:br>
            <a:br>
              <a:rPr lang="en-US" sz="2000" dirty="0"/>
            </a:br>
            <a:r>
              <a:rPr lang="en-US" sz="2000" dirty="0"/>
              <a:t>Total parameters: ~303M</a:t>
            </a:r>
          </a:p>
          <a:p>
            <a:pPr fontAlgn="base"/>
            <a:r>
              <a:rPr lang="en-US" sz="2000" dirty="0"/>
              <a:t>Trainable: ~104k</a:t>
            </a:r>
          </a:p>
          <a:p>
            <a:pPr fontAlgn="base"/>
            <a:r>
              <a:rPr lang="en-US" sz="2000" dirty="0"/>
              <a:t>Trainable %: ~0.034%</a:t>
            </a:r>
          </a:p>
          <a:p>
            <a:endParaRPr lang="en-US" dirty="0"/>
          </a:p>
        </p:txBody>
      </p:sp>
      <p:pic>
        <p:nvPicPr>
          <p:cNvPr id="3" name="Picture 2">
            <a:extLst>
              <a:ext uri="{FF2B5EF4-FFF2-40B4-BE49-F238E27FC236}">
                <a16:creationId xmlns:a16="http://schemas.microsoft.com/office/drawing/2014/main" id="{1528C87B-5EAD-E944-741B-11FBED9F3956}"/>
              </a:ext>
            </a:extLst>
          </p:cNvPr>
          <p:cNvPicPr>
            <a:picLocks noChangeAspect="1"/>
          </p:cNvPicPr>
          <p:nvPr/>
        </p:nvPicPr>
        <p:blipFill>
          <a:blip r:embed="rId2"/>
          <a:stretch>
            <a:fillRect/>
          </a:stretch>
        </p:blipFill>
        <p:spPr>
          <a:xfrm>
            <a:off x="3320143" y="235229"/>
            <a:ext cx="8507887" cy="6387541"/>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CB65BA0-F96E-A3C0-3831-CCD69B02A6E9}"/>
                  </a:ext>
                </a:extLst>
              </p14:cNvPr>
              <p14:cNvContentPartPr/>
              <p14:nvPr/>
            </p14:nvContentPartPr>
            <p14:xfrm>
              <a:off x="3473863" y="336840"/>
              <a:ext cx="4200840" cy="77400"/>
            </p14:xfrm>
          </p:contentPart>
        </mc:Choice>
        <mc:Fallback xmlns="">
          <p:pic>
            <p:nvPicPr>
              <p:cNvPr id="4" name="Ink 3">
                <a:extLst>
                  <a:ext uri="{FF2B5EF4-FFF2-40B4-BE49-F238E27FC236}">
                    <a16:creationId xmlns:a16="http://schemas.microsoft.com/office/drawing/2014/main" id="{8CB65BA0-F96E-A3C0-3831-CCD69B02A6E9}"/>
                  </a:ext>
                </a:extLst>
              </p:cNvPr>
              <p:cNvPicPr/>
              <p:nvPr/>
            </p:nvPicPr>
            <p:blipFill>
              <a:blip r:embed="rId4"/>
              <a:stretch>
                <a:fillRect/>
              </a:stretch>
            </p:blipFill>
            <p:spPr>
              <a:xfrm>
                <a:off x="3419863" y="228840"/>
                <a:ext cx="430848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4C615FEF-6458-1D56-4938-9D3DA4F79C89}"/>
                  </a:ext>
                </a:extLst>
              </p14:cNvPr>
              <p14:cNvContentPartPr/>
              <p14:nvPr/>
            </p14:nvContentPartPr>
            <p14:xfrm>
              <a:off x="3484663" y="1034160"/>
              <a:ext cx="3308040" cy="99000"/>
            </p14:xfrm>
          </p:contentPart>
        </mc:Choice>
        <mc:Fallback xmlns="">
          <p:pic>
            <p:nvPicPr>
              <p:cNvPr id="5" name="Ink 4">
                <a:extLst>
                  <a:ext uri="{FF2B5EF4-FFF2-40B4-BE49-F238E27FC236}">
                    <a16:creationId xmlns:a16="http://schemas.microsoft.com/office/drawing/2014/main" id="{4C615FEF-6458-1D56-4938-9D3DA4F79C89}"/>
                  </a:ext>
                </a:extLst>
              </p:cNvPr>
              <p:cNvPicPr/>
              <p:nvPr/>
            </p:nvPicPr>
            <p:blipFill>
              <a:blip r:embed="rId6"/>
              <a:stretch>
                <a:fillRect/>
              </a:stretch>
            </p:blipFill>
            <p:spPr>
              <a:xfrm>
                <a:off x="3430663" y="926520"/>
                <a:ext cx="341568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23CE22BB-66E7-F83D-5FFE-E01E3D060049}"/>
                  </a:ext>
                </a:extLst>
              </p14:cNvPr>
              <p14:cNvContentPartPr/>
              <p14:nvPr/>
            </p14:nvContentPartPr>
            <p14:xfrm>
              <a:off x="3451903" y="1893840"/>
              <a:ext cx="4222800" cy="360"/>
            </p14:xfrm>
          </p:contentPart>
        </mc:Choice>
        <mc:Fallback xmlns="">
          <p:pic>
            <p:nvPicPr>
              <p:cNvPr id="6" name="Ink 5">
                <a:extLst>
                  <a:ext uri="{FF2B5EF4-FFF2-40B4-BE49-F238E27FC236}">
                    <a16:creationId xmlns:a16="http://schemas.microsoft.com/office/drawing/2014/main" id="{23CE22BB-66E7-F83D-5FFE-E01E3D060049}"/>
                  </a:ext>
                </a:extLst>
              </p:cNvPr>
              <p:cNvPicPr/>
              <p:nvPr/>
            </p:nvPicPr>
            <p:blipFill>
              <a:blip r:embed="rId8"/>
              <a:stretch>
                <a:fillRect/>
              </a:stretch>
            </p:blipFill>
            <p:spPr>
              <a:xfrm>
                <a:off x="3397903" y="1786200"/>
                <a:ext cx="43304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2088A053-9949-7C8F-D6BF-18716FB2BC53}"/>
                  </a:ext>
                </a:extLst>
              </p14:cNvPr>
              <p14:cNvContentPartPr/>
              <p14:nvPr/>
            </p14:nvContentPartPr>
            <p14:xfrm>
              <a:off x="3371263" y="2970600"/>
              <a:ext cx="4434120" cy="90000"/>
            </p14:xfrm>
          </p:contentPart>
        </mc:Choice>
        <mc:Fallback xmlns="">
          <p:pic>
            <p:nvPicPr>
              <p:cNvPr id="7" name="Ink 6">
                <a:extLst>
                  <a:ext uri="{FF2B5EF4-FFF2-40B4-BE49-F238E27FC236}">
                    <a16:creationId xmlns:a16="http://schemas.microsoft.com/office/drawing/2014/main" id="{2088A053-9949-7C8F-D6BF-18716FB2BC53}"/>
                  </a:ext>
                </a:extLst>
              </p:cNvPr>
              <p:cNvPicPr/>
              <p:nvPr/>
            </p:nvPicPr>
            <p:blipFill>
              <a:blip r:embed="rId10"/>
              <a:stretch>
                <a:fillRect/>
              </a:stretch>
            </p:blipFill>
            <p:spPr>
              <a:xfrm>
                <a:off x="3317623" y="2862960"/>
                <a:ext cx="454176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C0574E10-A11F-ED3F-FFDA-6F85618AA7DC}"/>
                  </a:ext>
                </a:extLst>
              </p14:cNvPr>
              <p14:cNvContentPartPr/>
              <p14:nvPr/>
            </p14:nvContentPartPr>
            <p14:xfrm>
              <a:off x="3472423" y="3646320"/>
              <a:ext cx="2493360" cy="54720"/>
            </p14:xfrm>
          </p:contentPart>
        </mc:Choice>
        <mc:Fallback xmlns="">
          <p:pic>
            <p:nvPicPr>
              <p:cNvPr id="10" name="Ink 9">
                <a:extLst>
                  <a:ext uri="{FF2B5EF4-FFF2-40B4-BE49-F238E27FC236}">
                    <a16:creationId xmlns:a16="http://schemas.microsoft.com/office/drawing/2014/main" id="{C0574E10-A11F-ED3F-FFDA-6F85618AA7DC}"/>
                  </a:ext>
                </a:extLst>
              </p:cNvPr>
              <p:cNvPicPr/>
              <p:nvPr/>
            </p:nvPicPr>
            <p:blipFill>
              <a:blip r:embed="rId12"/>
              <a:stretch>
                <a:fillRect/>
              </a:stretch>
            </p:blipFill>
            <p:spPr>
              <a:xfrm>
                <a:off x="3418423" y="3538680"/>
                <a:ext cx="2601000" cy="270360"/>
              </a:xfrm>
              <a:prstGeom prst="rect">
                <a:avLst/>
              </a:prstGeom>
            </p:spPr>
          </p:pic>
        </mc:Fallback>
      </mc:AlternateContent>
    </p:spTree>
    <p:extLst>
      <p:ext uri="{BB962C8B-B14F-4D97-AF65-F5344CB8AC3E}">
        <p14:creationId xmlns:p14="http://schemas.microsoft.com/office/powerpoint/2010/main" val="681203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CE67C-302B-97B9-3B75-78FD5516EB9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CE11119-AF57-253A-000E-8EDCFCFBDE56}"/>
              </a:ext>
            </a:extLst>
          </p:cNvPr>
          <p:cNvSpPr txBox="1"/>
          <p:nvPr/>
        </p:nvSpPr>
        <p:spPr>
          <a:xfrm>
            <a:off x="631371" y="413657"/>
            <a:ext cx="8371115" cy="584775"/>
          </a:xfrm>
          <a:prstGeom prst="rect">
            <a:avLst/>
          </a:prstGeom>
          <a:noFill/>
        </p:spPr>
        <p:txBody>
          <a:bodyPr wrap="square" rtlCol="0">
            <a:spAutoFit/>
          </a:bodyPr>
          <a:lstStyle/>
          <a:p>
            <a:r>
              <a:rPr lang="en-US" sz="3200" dirty="0">
                <a:latin typeface="+mj-lt"/>
              </a:rPr>
              <a:t>Results Across Varying Dataset Size :</a:t>
            </a:r>
          </a:p>
        </p:txBody>
      </p:sp>
      <p:pic>
        <p:nvPicPr>
          <p:cNvPr id="4" name="Picture 3">
            <a:extLst>
              <a:ext uri="{FF2B5EF4-FFF2-40B4-BE49-F238E27FC236}">
                <a16:creationId xmlns:a16="http://schemas.microsoft.com/office/drawing/2014/main" id="{37D8EEC4-9285-B314-E263-B7E378DF7D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399" y="1186536"/>
            <a:ext cx="9884229" cy="4942115"/>
          </a:xfrm>
          <a:prstGeom prst="rect">
            <a:avLst/>
          </a:prstGeom>
        </p:spPr>
      </p:pic>
    </p:spTree>
    <p:extLst>
      <p:ext uri="{BB962C8B-B14F-4D97-AF65-F5344CB8AC3E}">
        <p14:creationId xmlns:p14="http://schemas.microsoft.com/office/powerpoint/2010/main" val="3007889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05860-7BEA-A778-386C-720046A15B9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0287E1D-0641-E229-BA3A-21B6768211D9}"/>
              </a:ext>
            </a:extLst>
          </p:cNvPr>
          <p:cNvSpPr txBox="1"/>
          <p:nvPr/>
        </p:nvSpPr>
        <p:spPr>
          <a:xfrm>
            <a:off x="522514" y="402273"/>
            <a:ext cx="3233057" cy="1138773"/>
          </a:xfrm>
          <a:prstGeom prst="rect">
            <a:avLst/>
          </a:prstGeom>
          <a:noFill/>
        </p:spPr>
        <p:txBody>
          <a:bodyPr wrap="square" rtlCol="0">
            <a:spAutoFit/>
          </a:bodyPr>
          <a:lstStyle/>
          <a:p>
            <a:r>
              <a:rPr lang="en-US" sz="3200" dirty="0"/>
              <a:t>Observation</a:t>
            </a:r>
            <a:r>
              <a:rPr lang="en-US" dirty="0"/>
              <a:t> </a:t>
            </a:r>
          </a:p>
          <a:p>
            <a:endParaRPr lang="en-US" dirty="0"/>
          </a:p>
          <a:p>
            <a:endParaRPr lang="en-US" dirty="0"/>
          </a:p>
        </p:txBody>
      </p:sp>
      <p:sp>
        <p:nvSpPr>
          <p:cNvPr id="4" name="Rectangle 1">
            <a:extLst>
              <a:ext uri="{FF2B5EF4-FFF2-40B4-BE49-F238E27FC236}">
                <a16:creationId xmlns:a16="http://schemas.microsoft.com/office/drawing/2014/main" id="{78EB2688-CBCE-7B8A-4881-75271DEBF0D7}"/>
              </a:ext>
            </a:extLst>
          </p:cNvPr>
          <p:cNvSpPr>
            <a:spLocks noChangeArrowheads="1"/>
          </p:cNvSpPr>
          <p:nvPr/>
        </p:nvSpPr>
        <p:spPr bwMode="auto">
          <a:xfrm>
            <a:off x="522514" y="1264047"/>
            <a:ext cx="11212285"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Training Balanced Accuracy):</a:t>
            </a:r>
            <a:r>
              <a:rPr kumimoji="0" lang="en-US" altLang="en-US" sz="1800" b="0" i="0" u="none" strike="noStrike" cap="none" normalizeH="0" baseline="0" dirty="0">
                <a:ln>
                  <a:noFill/>
                </a:ln>
                <a:solidFill>
                  <a:schemeClr val="tx1"/>
                </a:solidFill>
                <a:effectLst/>
                <a:latin typeface="Arial" panose="020B0604020202020204" pitchFamily="34" charset="0"/>
              </a:rPr>
              <a:t> All curves show a consistent upward trend, indicating learning. They range from approximately 0.52 at epoch 0 to between 0.70 and 0.80 by epoch 9.</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Validation Loss </a:t>
            </a:r>
            <a:r>
              <a:rPr kumimoji="0" lang="en-US" altLang="en-US" sz="1800" b="0" i="0" u="none" strike="noStrike" cap="none" normalizeH="0" baseline="0" dirty="0">
                <a:ln>
                  <a:noFill/>
                </a:ln>
                <a:solidFill>
                  <a:schemeClr val="tx1"/>
                </a:solidFill>
                <a:effectLst/>
                <a:latin typeface="Arial" panose="020B0604020202020204" pitchFamily="34" charset="0"/>
              </a:rPr>
              <a:t>All curves show a general downward trend, indicating improved generalization. They start between approximately 0.35 and 0.45 and drop to between 0.23 and 0.30 by epoch 9. </a:t>
            </a: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4">
            <a:extLst>
              <a:ext uri="{FF2B5EF4-FFF2-40B4-BE49-F238E27FC236}">
                <a16:creationId xmlns:a16="http://schemas.microsoft.com/office/drawing/2014/main" id="{6D95165E-EEAA-2600-D4AF-2CD82291F840}"/>
              </a:ext>
            </a:extLst>
          </p:cNvPr>
          <p:cNvSpPr>
            <a:spLocks noChangeArrowheads="1"/>
          </p:cNvSpPr>
          <p:nvPr/>
        </p:nvSpPr>
        <p:spPr bwMode="auto">
          <a:xfrm>
            <a:off x="522514" y="3089750"/>
            <a:ext cx="11059886"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Balanced Accuracy:</a:t>
            </a:r>
            <a:r>
              <a:rPr kumimoji="0" lang="en-US" altLang="en-US" sz="1800" b="0" i="0" u="none" strike="noStrike" cap="none" normalizeH="0" baseline="0" dirty="0">
                <a:ln>
                  <a:noFill/>
                </a:ln>
                <a:solidFill>
                  <a:schemeClr val="tx1"/>
                </a:solidFill>
                <a:effectLst/>
                <a:latin typeface="Arial" panose="020B0604020202020204" pitchFamily="34" charset="0"/>
              </a:rPr>
              <a:t> For 100% data, Linear Probing reached ~0.60 balanced accuracy. </a:t>
            </a:r>
            <a:r>
              <a:rPr kumimoji="0" lang="en-US" altLang="en-US" sz="1800" b="0" i="0" u="none" strike="noStrike" cap="none" normalizeH="0" baseline="0" dirty="0" err="1">
                <a:ln>
                  <a:noFill/>
                </a:ln>
                <a:solidFill>
                  <a:schemeClr val="tx1"/>
                </a:solidFill>
                <a:effectLst/>
                <a:latin typeface="Arial" panose="020B0604020202020204" pitchFamily="34" charset="0"/>
              </a:rPr>
              <a:t>LayerNorm</a:t>
            </a:r>
            <a:r>
              <a:rPr kumimoji="0" lang="en-US" altLang="en-US" sz="1800" b="0" i="0" u="none" strike="noStrike" cap="none" normalizeH="0" baseline="0" dirty="0">
                <a:ln>
                  <a:noFill/>
                </a:ln>
                <a:solidFill>
                  <a:schemeClr val="tx1"/>
                </a:solidFill>
                <a:effectLst/>
                <a:latin typeface="Arial" panose="020B0604020202020204" pitchFamily="34" charset="0"/>
              </a:rPr>
              <a:t> Tuning reaches </a:t>
            </a:r>
            <a:r>
              <a:rPr kumimoji="0" lang="en-US" altLang="en-US" sz="1800" b="1" i="0" u="none" strike="noStrike" cap="none" normalizeH="0" baseline="0" dirty="0">
                <a:ln>
                  <a:noFill/>
                </a:ln>
                <a:solidFill>
                  <a:schemeClr val="tx1"/>
                </a:solidFill>
                <a:effectLst/>
                <a:latin typeface="Arial" panose="020B0604020202020204" pitchFamily="34" charset="0"/>
              </a:rPr>
              <a:t>~0.80 balanced accuracy</a:t>
            </a:r>
            <a:r>
              <a:rPr kumimoji="0" lang="en-US" altLang="en-US" sz="1800" b="0" i="0" u="none" strike="noStrike" cap="none" normalizeH="0" baseline="0" dirty="0">
                <a:ln>
                  <a:noFill/>
                </a:ln>
                <a:solidFill>
                  <a:schemeClr val="tx1"/>
                </a:solidFill>
                <a:effectLst/>
                <a:latin typeface="Arial" panose="020B0604020202020204" pitchFamily="34" charset="0"/>
              </a:rPr>
              <a:t> (a remarkable </a:t>
            </a:r>
            <a:r>
              <a:rPr kumimoji="0" lang="en-US" altLang="en-US" sz="1800" b="1" i="0" u="none" strike="noStrike" cap="none" normalizeH="0" baseline="0" dirty="0">
                <a:ln>
                  <a:noFill/>
                </a:ln>
                <a:solidFill>
                  <a:schemeClr val="tx1"/>
                </a:solidFill>
                <a:effectLst/>
                <a:latin typeface="Arial" panose="020B0604020202020204" pitchFamily="34" charset="0"/>
              </a:rPr>
              <a:t>20 percentage point improvement</a:t>
            </a:r>
            <a:r>
              <a:rPr kumimoji="0" lang="en-US" altLang="en-US" sz="1800" b="0" i="0" u="none" strike="noStrike" cap="none" normalizeH="0" baseline="0" dirty="0">
                <a:ln>
                  <a:noFill/>
                </a:ln>
                <a:solidFill>
                  <a:schemeClr val="tx1"/>
                </a:solidFill>
                <a:effectLst/>
                <a:latin typeface="Arial" panose="020B0604020202020204" pitchFamily="34" charset="0"/>
              </a:rPr>
              <a:t>). Similar, though slightly smaller, improvements are seen across all dataset sizes.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Validation Loss:</a:t>
            </a:r>
            <a:r>
              <a:rPr kumimoji="0" lang="en-US" altLang="en-US" sz="1800" b="0" i="0" u="none" strike="noStrike" cap="none" normalizeH="0" baseline="0" dirty="0">
                <a:ln>
                  <a:noFill/>
                </a:ln>
                <a:solidFill>
                  <a:schemeClr val="tx1"/>
                </a:solidFill>
                <a:effectLst/>
                <a:latin typeface="Arial" panose="020B0604020202020204" pitchFamily="34" charset="0"/>
              </a:rPr>
              <a:t> Linear Probing's lowest validation loss was slightly below 0.40. </a:t>
            </a:r>
            <a:r>
              <a:rPr kumimoji="0" lang="en-US" altLang="en-US" sz="1800" b="0" i="0" u="none" strike="noStrike" cap="none" normalizeH="0" baseline="0" dirty="0" err="1">
                <a:ln>
                  <a:noFill/>
                </a:ln>
                <a:solidFill>
                  <a:schemeClr val="tx1"/>
                </a:solidFill>
                <a:effectLst/>
                <a:latin typeface="Arial" panose="020B0604020202020204" pitchFamily="34" charset="0"/>
              </a:rPr>
              <a:t>LayerNorm</a:t>
            </a:r>
            <a:r>
              <a:rPr kumimoji="0" lang="en-US" altLang="en-US" sz="1800" b="0" i="0" u="none" strike="noStrike" cap="none" normalizeH="0" baseline="0" dirty="0">
                <a:ln>
                  <a:noFill/>
                </a:ln>
                <a:solidFill>
                  <a:schemeClr val="tx1"/>
                </a:solidFill>
                <a:effectLst/>
                <a:latin typeface="Arial" panose="020B0604020202020204" pitchFamily="34" charset="0"/>
              </a:rPr>
              <a:t> Tuning achieves a lowest validation loss of </a:t>
            </a:r>
            <a:r>
              <a:rPr kumimoji="0" lang="en-US" altLang="en-US" sz="1800" b="1" i="0" u="none" strike="noStrike" cap="none" normalizeH="0" baseline="0" dirty="0">
                <a:ln>
                  <a:noFill/>
                </a:ln>
                <a:solidFill>
                  <a:schemeClr val="tx1"/>
                </a:solidFill>
                <a:effectLst/>
                <a:latin typeface="Arial" panose="020B0604020202020204" pitchFamily="34" charset="0"/>
              </a:rPr>
              <a:t>~0.23</a:t>
            </a:r>
            <a:r>
              <a:rPr kumimoji="0" lang="en-US" altLang="en-US" sz="1800" b="0" i="0" u="none" strike="noStrike" cap="none" normalizeH="0" baseline="0" dirty="0">
                <a:ln>
                  <a:noFill/>
                </a:ln>
                <a:solidFill>
                  <a:schemeClr val="tx1"/>
                </a:solidFill>
                <a:effectLst/>
                <a:latin typeface="Arial" panose="020B0604020202020204" pitchFamily="34" charset="0"/>
              </a:rPr>
              <a:t> (a significant reduction). </a:t>
            </a:r>
          </a:p>
        </p:txBody>
      </p:sp>
    </p:spTree>
    <p:extLst>
      <p:ext uri="{BB962C8B-B14F-4D97-AF65-F5344CB8AC3E}">
        <p14:creationId xmlns:p14="http://schemas.microsoft.com/office/powerpoint/2010/main" val="2488683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DA6B0-FFA9-09DE-47D1-52D40EDE2D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9AC667-1A61-91D6-3BC5-739DC01668B6}"/>
              </a:ext>
            </a:extLst>
          </p:cNvPr>
          <p:cNvSpPr>
            <a:spLocks noGrp="1"/>
          </p:cNvSpPr>
          <p:nvPr>
            <p:ph type="title"/>
          </p:nvPr>
        </p:nvSpPr>
        <p:spPr>
          <a:xfrm>
            <a:off x="1451578" y="1239948"/>
            <a:ext cx="9603275" cy="1049235"/>
          </a:xfrm>
        </p:spPr>
        <p:txBody>
          <a:bodyPr/>
          <a:lstStyle/>
          <a:p>
            <a:r>
              <a:rPr lang="en-US" dirty="0"/>
              <a:t>LN Tuning (</a:t>
            </a:r>
            <a:r>
              <a:rPr lang="en-US" cap="none" dirty="0" err="1"/>
              <a:t>LayerNorm</a:t>
            </a:r>
            <a:r>
              <a:rPr lang="en-US" cap="none" dirty="0"/>
              <a:t> Tuning) + Norm</a:t>
            </a:r>
            <a:endParaRPr lang="en-US" dirty="0"/>
          </a:p>
        </p:txBody>
      </p:sp>
      <p:sp>
        <p:nvSpPr>
          <p:cNvPr id="3" name="Content Placeholder 2">
            <a:extLst>
              <a:ext uri="{FF2B5EF4-FFF2-40B4-BE49-F238E27FC236}">
                <a16:creationId xmlns:a16="http://schemas.microsoft.com/office/drawing/2014/main" id="{5A8E52BB-1BD9-E733-FCF7-CBC03B93147F}"/>
              </a:ext>
            </a:extLst>
          </p:cNvPr>
          <p:cNvSpPr>
            <a:spLocks noGrp="1"/>
          </p:cNvSpPr>
          <p:nvPr>
            <p:ph idx="1"/>
          </p:nvPr>
        </p:nvSpPr>
        <p:spPr/>
        <p:txBody>
          <a:bodyPr/>
          <a:lstStyle/>
          <a:p>
            <a:r>
              <a:rPr lang="en-US" dirty="0"/>
              <a:t>This method extends LN-Tuning by applying L2 normalization to the [CLS] token features (</a:t>
            </a:r>
            <a:r>
              <a:rPr lang="en-US" dirty="0" err="1"/>
              <a:t>z_cls</a:t>
            </a:r>
            <a:r>
              <a:rPr lang="en-US" dirty="0"/>
              <a:t>) extracted from the CLIP encoder before passing them to the linear classifier. By constraining the features to lie on the unit hypersphere, it improves class separability, stability, and generalization</a:t>
            </a:r>
          </a:p>
        </p:txBody>
      </p:sp>
      <p:pic>
        <p:nvPicPr>
          <p:cNvPr id="7172" name="Picture 4">
            <a:extLst>
              <a:ext uri="{FF2B5EF4-FFF2-40B4-BE49-F238E27FC236}">
                <a16:creationId xmlns:a16="http://schemas.microsoft.com/office/drawing/2014/main" id="{BD356E13-3451-0E91-F30A-CFD0718C24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4791" y="3845621"/>
            <a:ext cx="8896847" cy="2141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384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53AEB-8BD2-C2E5-39F2-42A59E05BFBF}"/>
            </a:ext>
          </a:extLst>
        </p:cNvPr>
        <p:cNvGrpSpPr/>
        <p:nvPr/>
      </p:nvGrpSpPr>
      <p:grpSpPr>
        <a:xfrm>
          <a:off x="0" y="0"/>
          <a:ext cx="0" cy="0"/>
          <a:chOff x="0" y="0"/>
          <a:chExt cx="0" cy="0"/>
        </a:xfrm>
      </p:grpSpPr>
      <p:sp>
        <p:nvSpPr>
          <p:cNvPr id="27" name="TextBox 26">
            <a:extLst>
              <a:ext uri="{FF2B5EF4-FFF2-40B4-BE49-F238E27FC236}">
                <a16:creationId xmlns:a16="http://schemas.microsoft.com/office/drawing/2014/main" id="{248C4CE7-93A3-6B6A-62F1-2B26663D9157}"/>
              </a:ext>
            </a:extLst>
          </p:cNvPr>
          <p:cNvSpPr txBox="1"/>
          <p:nvPr/>
        </p:nvSpPr>
        <p:spPr>
          <a:xfrm>
            <a:off x="272141" y="816429"/>
            <a:ext cx="2819401" cy="4678204"/>
          </a:xfrm>
          <a:prstGeom prst="rect">
            <a:avLst/>
          </a:prstGeom>
          <a:noFill/>
        </p:spPr>
        <p:txBody>
          <a:bodyPr wrap="square" rtlCol="0">
            <a:spAutoFit/>
          </a:bodyPr>
          <a:lstStyle/>
          <a:p>
            <a:pPr fontAlgn="base"/>
            <a:r>
              <a:rPr lang="en-US" sz="2000" dirty="0"/>
              <a:t>LN Tuning + Norm</a:t>
            </a:r>
          </a:p>
          <a:p>
            <a:pPr fontAlgn="base"/>
            <a:r>
              <a:rPr lang="en-US" sz="2000" dirty="0"/>
              <a:t>Pseudocode :</a:t>
            </a:r>
            <a:br>
              <a:rPr lang="en-US" sz="2000" dirty="0"/>
            </a:br>
            <a:endParaRPr lang="en-US" sz="2000" dirty="0"/>
          </a:p>
          <a:p>
            <a:pPr fontAlgn="base"/>
            <a:endParaRPr lang="en-US" sz="2000" dirty="0"/>
          </a:p>
          <a:p>
            <a:pPr fontAlgn="base"/>
            <a:endParaRPr lang="en-US" sz="2000" dirty="0"/>
          </a:p>
          <a:p>
            <a:pPr fontAlgn="base"/>
            <a:endParaRPr lang="en-US" sz="2000" dirty="0"/>
          </a:p>
          <a:p>
            <a:pPr fontAlgn="base"/>
            <a:endParaRPr lang="en-US" sz="2000" dirty="0"/>
          </a:p>
          <a:p>
            <a:pPr fontAlgn="base"/>
            <a:br>
              <a:rPr lang="en-US" sz="2000" dirty="0"/>
            </a:br>
            <a:endParaRPr lang="en-US" sz="2000" dirty="0"/>
          </a:p>
          <a:p>
            <a:pPr fontAlgn="base"/>
            <a:endParaRPr lang="en-US" sz="2000" dirty="0"/>
          </a:p>
          <a:p>
            <a:pPr fontAlgn="base"/>
            <a:br>
              <a:rPr lang="en-US" sz="2000" dirty="0"/>
            </a:br>
            <a:r>
              <a:rPr lang="en-US" sz="2000" dirty="0"/>
              <a:t>Total parameters: ~303M</a:t>
            </a:r>
          </a:p>
          <a:p>
            <a:pPr fontAlgn="base"/>
            <a:r>
              <a:rPr lang="en-US" sz="2000" dirty="0"/>
              <a:t>Trainable: ~104k</a:t>
            </a:r>
          </a:p>
          <a:p>
            <a:pPr fontAlgn="base"/>
            <a:r>
              <a:rPr lang="en-US" sz="2000" dirty="0"/>
              <a:t>Trainable %: ~0.034%</a:t>
            </a:r>
          </a:p>
          <a:p>
            <a:endParaRPr lang="en-US" dirty="0"/>
          </a:p>
        </p:txBody>
      </p:sp>
      <p:pic>
        <p:nvPicPr>
          <p:cNvPr id="8" name="Picture 7">
            <a:extLst>
              <a:ext uri="{FF2B5EF4-FFF2-40B4-BE49-F238E27FC236}">
                <a16:creationId xmlns:a16="http://schemas.microsoft.com/office/drawing/2014/main" id="{8B62179C-B7EE-A45B-FA08-8157EE1909E7}"/>
              </a:ext>
            </a:extLst>
          </p:cNvPr>
          <p:cNvPicPr>
            <a:picLocks noChangeAspect="1"/>
          </p:cNvPicPr>
          <p:nvPr/>
        </p:nvPicPr>
        <p:blipFill>
          <a:blip r:embed="rId2"/>
          <a:stretch>
            <a:fillRect/>
          </a:stretch>
        </p:blipFill>
        <p:spPr>
          <a:xfrm>
            <a:off x="3475775" y="161013"/>
            <a:ext cx="8182826" cy="6397630"/>
          </a:xfrm>
          <a:prstGeom prst="rect">
            <a:avLst/>
          </a:prstGeom>
        </p:spPr>
      </p:pic>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505346E2-C5D8-2287-BD44-1CBF8B9C88E4}"/>
                  </a:ext>
                </a:extLst>
              </p14:cNvPr>
              <p14:cNvContentPartPr/>
              <p14:nvPr/>
            </p14:nvContentPartPr>
            <p14:xfrm>
              <a:off x="3613903" y="358800"/>
              <a:ext cx="5966280" cy="720"/>
            </p14:xfrm>
          </p:contentPart>
        </mc:Choice>
        <mc:Fallback xmlns="">
          <p:pic>
            <p:nvPicPr>
              <p:cNvPr id="14" name="Ink 13">
                <a:extLst>
                  <a:ext uri="{FF2B5EF4-FFF2-40B4-BE49-F238E27FC236}">
                    <a16:creationId xmlns:a16="http://schemas.microsoft.com/office/drawing/2014/main" id="{505346E2-C5D8-2287-BD44-1CBF8B9C88E4}"/>
                  </a:ext>
                </a:extLst>
              </p:cNvPr>
              <p:cNvPicPr/>
              <p:nvPr/>
            </p:nvPicPr>
            <p:blipFill>
              <a:blip r:embed="rId4"/>
              <a:stretch>
                <a:fillRect/>
              </a:stretch>
            </p:blipFill>
            <p:spPr>
              <a:xfrm>
                <a:off x="3559903" y="142800"/>
                <a:ext cx="607392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Ink 15">
                <a:extLst>
                  <a:ext uri="{FF2B5EF4-FFF2-40B4-BE49-F238E27FC236}">
                    <a16:creationId xmlns:a16="http://schemas.microsoft.com/office/drawing/2014/main" id="{2F11390A-6784-3AA2-2214-13FFC5EBBA6B}"/>
                  </a:ext>
                </a:extLst>
              </p14:cNvPr>
              <p14:cNvContentPartPr/>
              <p14:nvPr/>
            </p14:nvContentPartPr>
            <p14:xfrm>
              <a:off x="3537943" y="891240"/>
              <a:ext cx="3257640" cy="66960"/>
            </p14:xfrm>
          </p:contentPart>
        </mc:Choice>
        <mc:Fallback xmlns="">
          <p:pic>
            <p:nvPicPr>
              <p:cNvPr id="16" name="Ink 15">
                <a:extLst>
                  <a:ext uri="{FF2B5EF4-FFF2-40B4-BE49-F238E27FC236}">
                    <a16:creationId xmlns:a16="http://schemas.microsoft.com/office/drawing/2014/main" id="{2F11390A-6784-3AA2-2214-13FFC5EBBA6B}"/>
                  </a:ext>
                </a:extLst>
              </p:cNvPr>
              <p:cNvPicPr/>
              <p:nvPr/>
            </p:nvPicPr>
            <p:blipFill>
              <a:blip r:embed="rId6"/>
              <a:stretch>
                <a:fillRect/>
              </a:stretch>
            </p:blipFill>
            <p:spPr>
              <a:xfrm>
                <a:off x="3484303" y="783240"/>
                <a:ext cx="336528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504674CB-18A0-25EA-ADE6-75EB5473D6CD}"/>
                  </a:ext>
                </a:extLst>
              </p14:cNvPr>
              <p14:cNvContentPartPr/>
              <p14:nvPr/>
            </p14:nvContentPartPr>
            <p14:xfrm>
              <a:off x="3592303" y="1680360"/>
              <a:ext cx="4366080" cy="95400"/>
            </p14:xfrm>
          </p:contentPart>
        </mc:Choice>
        <mc:Fallback xmlns="">
          <p:pic>
            <p:nvPicPr>
              <p:cNvPr id="17" name="Ink 16">
                <a:extLst>
                  <a:ext uri="{FF2B5EF4-FFF2-40B4-BE49-F238E27FC236}">
                    <a16:creationId xmlns:a16="http://schemas.microsoft.com/office/drawing/2014/main" id="{504674CB-18A0-25EA-ADE6-75EB5473D6CD}"/>
                  </a:ext>
                </a:extLst>
              </p:cNvPr>
              <p:cNvPicPr/>
              <p:nvPr/>
            </p:nvPicPr>
            <p:blipFill>
              <a:blip r:embed="rId8"/>
              <a:stretch>
                <a:fillRect/>
              </a:stretch>
            </p:blipFill>
            <p:spPr>
              <a:xfrm>
                <a:off x="3538303" y="1572720"/>
                <a:ext cx="447372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id="{96F0CD9D-6CFE-C8AC-10FB-CD0F0C338944}"/>
                  </a:ext>
                </a:extLst>
              </p14:cNvPr>
              <p14:cNvContentPartPr/>
              <p14:nvPr/>
            </p14:nvContentPartPr>
            <p14:xfrm>
              <a:off x="3625063" y="2721480"/>
              <a:ext cx="4658040" cy="44280"/>
            </p14:xfrm>
          </p:contentPart>
        </mc:Choice>
        <mc:Fallback xmlns="">
          <p:pic>
            <p:nvPicPr>
              <p:cNvPr id="18" name="Ink 17">
                <a:extLst>
                  <a:ext uri="{FF2B5EF4-FFF2-40B4-BE49-F238E27FC236}">
                    <a16:creationId xmlns:a16="http://schemas.microsoft.com/office/drawing/2014/main" id="{96F0CD9D-6CFE-C8AC-10FB-CD0F0C338944}"/>
                  </a:ext>
                </a:extLst>
              </p:cNvPr>
              <p:cNvPicPr/>
              <p:nvPr/>
            </p:nvPicPr>
            <p:blipFill>
              <a:blip r:embed="rId10"/>
              <a:stretch>
                <a:fillRect/>
              </a:stretch>
            </p:blipFill>
            <p:spPr>
              <a:xfrm>
                <a:off x="3571063" y="2613840"/>
                <a:ext cx="476568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0FC38544-844B-0C52-E231-25FDA93B1A9D}"/>
                  </a:ext>
                </a:extLst>
              </p14:cNvPr>
              <p14:cNvContentPartPr/>
              <p14:nvPr/>
            </p14:nvContentPartPr>
            <p14:xfrm>
              <a:off x="3646663" y="3309000"/>
              <a:ext cx="2252880" cy="33480"/>
            </p14:xfrm>
          </p:contentPart>
        </mc:Choice>
        <mc:Fallback xmlns="">
          <p:pic>
            <p:nvPicPr>
              <p:cNvPr id="19" name="Ink 18">
                <a:extLst>
                  <a:ext uri="{FF2B5EF4-FFF2-40B4-BE49-F238E27FC236}">
                    <a16:creationId xmlns:a16="http://schemas.microsoft.com/office/drawing/2014/main" id="{0FC38544-844B-0C52-E231-25FDA93B1A9D}"/>
                  </a:ext>
                </a:extLst>
              </p:cNvPr>
              <p:cNvPicPr/>
              <p:nvPr/>
            </p:nvPicPr>
            <p:blipFill>
              <a:blip r:embed="rId12"/>
              <a:stretch>
                <a:fillRect/>
              </a:stretch>
            </p:blipFill>
            <p:spPr>
              <a:xfrm>
                <a:off x="3592663" y="3201360"/>
                <a:ext cx="2360520" cy="249120"/>
              </a:xfrm>
              <a:prstGeom prst="rect">
                <a:avLst/>
              </a:prstGeom>
            </p:spPr>
          </p:pic>
        </mc:Fallback>
      </mc:AlternateContent>
      <p:pic>
        <p:nvPicPr>
          <p:cNvPr id="8194" name="Picture 2">
            <a:extLst>
              <a:ext uri="{FF2B5EF4-FFF2-40B4-BE49-F238E27FC236}">
                <a16:creationId xmlns:a16="http://schemas.microsoft.com/office/drawing/2014/main" id="{D0EC2520-1028-46DC-FCE3-3B3DCB2B0ED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6238" y="1635803"/>
            <a:ext cx="1398133" cy="142972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7D2A996D-5DB2-59D1-8EEA-0C7090FB60C5}"/>
              </a:ext>
            </a:extLst>
          </p:cNvPr>
          <p:cNvPicPr>
            <a:picLocks noChangeAspect="1"/>
          </p:cNvPicPr>
          <p:nvPr/>
        </p:nvPicPr>
        <p:blipFill>
          <a:blip r:embed="rId14"/>
          <a:stretch>
            <a:fillRect/>
          </a:stretch>
        </p:blipFill>
        <p:spPr>
          <a:xfrm>
            <a:off x="376237" y="2876473"/>
            <a:ext cx="1398133" cy="609712"/>
          </a:xfrm>
          <a:prstGeom prst="rect">
            <a:avLst/>
          </a:prstGeom>
        </p:spPr>
      </p:pic>
    </p:spTree>
    <p:extLst>
      <p:ext uri="{BB962C8B-B14F-4D97-AF65-F5344CB8AC3E}">
        <p14:creationId xmlns:p14="http://schemas.microsoft.com/office/powerpoint/2010/main" val="2761189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1896F-EFF2-F5A3-8A0C-DE392AEFEFE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92090AC-0F92-8FBF-E14B-9227D270ACC5}"/>
              </a:ext>
            </a:extLst>
          </p:cNvPr>
          <p:cNvSpPr txBox="1"/>
          <p:nvPr/>
        </p:nvSpPr>
        <p:spPr>
          <a:xfrm>
            <a:off x="631371" y="413657"/>
            <a:ext cx="8371115" cy="584775"/>
          </a:xfrm>
          <a:prstGeom prst="rect">
            <a:avLst/>
          </a:prstGeom>
          <a:noFill/>
        </p:spPr>
        <p:txBody>
          <a:bodyPr wrap="square" rtlCol="0">
            <a:spAutoFit/>
          </a:bodyPr>
          <a:lstStyle/>
          <a:p>
            <a:r>
              <a:rPr lang="en-US" sz="3200" dirty="0">
                <a:latin typeface="+mj-lt"/>
              </a:rPr>
              <a:t>Results Across Varying Dataset Size :</a:t>
            </a:r>
          </a:p>
        </p:txBody>
      </p:sp>
      <p:pic>
        <p:nvPicPr>
          <p:cNvPr id="5" name="Picture 4">
            <a:extLst>
              <a:ext uri="{FF2B5EF4-FFF2-40B4-BE49-F238E27FC236}">
                <a16:creationId xmlns:a16="http://schemas.microsoft.com/office/drawing/2014/main" id="{3B7FF30D-ACE3-FDEE-11B6-A5B49ED32D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1227" y="1118175"/>
            <a:ext cx="9949546" cy="4974773"/>
          </a:xfrm>
          <a:prstGeom prst="rect">
            <a:avLst/>
          </a:prstGeom>
        </p:spPr>
      </p:pic>
    </p:spTree>
    <p:extLst>
      <p:ext uri="{BB962C8B-B14F-4D97-AF65-F5344CB8AC3E}">
        <p14:creationId xmlns:p14="http://schemas.microsoft.com/office/powerpoint/2010/main" val="2245865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15AC4-95A5-3E5D-3250-65E2AC9F5234}"/>
              </a:ext>
            </a:extLst>
          </p:cNvPr>
          <p:cNvSpPr>
            <a:spLocks noGrp="1"/>
          </p:cNvSpPr>
          <p:nvPr>
            <p:ph type="title"/>
          </p:nvPr>
        </p:nvSpPr>
        <p:spPr>
          <a:xfrm>
            <a:off x="1386265" y="1327034"/>
            <a:ext cx="9603275" cy="1049235"/>
          </a:xfrm>
        </p:spPr>
        <p:txBody>
          <a:bodyPr/>
          <a:lstStyle/>
          <a:p>
            <a:pPr algn="ctr"/>
            <a:r>
              <a:rPr lang="en-US" dirty="0">
                <a:solidFill>
                  <a:srgbClr val="C00000"/>
                </a:solidFill>
              </a:rPr>
              <a:t>Problem STATEMENT</a:t>
            </a:r>
          </a:p>
        </p:txBody>
      </p:sp>
      <p:sp>
        <p:nvSpPr>
          <p:cNvPr id="3" name="TextBox 2">
            <a:extLst>
              <a:ext uri="{FF2B5EF4-FFF2-40B4-BE49-F238E27FC236}">
                <a16:creationId xmlns:a16="http://schemas.microsoft.com/office/drawing/2014/main" id="{F574E8BB-508A-9DBC-20EA-29F8C3E226F6}"/>
              </a:ext>
            </a:extLst>
          </p:cNvPr>
          <p:cNvSpPr txBox="1"/>
          <p:nvPr/>
        </p:nvSpPr>
        <p:spPr>
          <a:xfrm>
            <a:off x="1386265" y="2090172"/>
            <a:ext cx="9706278" cy="1569660"/>
          </a:xfrm>
          <a:prstGeom prst="rect">
            <a:avLst/>
          </a:prstGeom>
          <a:noFill/>
        </p:spPr>
        <p:txBody>
          <a:bodyPr wrap="square" rtlCol="0">
            <a:spAutoFit/>
          </a:bodyPr>
          <a:lstStyle/>
          <a:p>
            <a:r>
              <a:rPr lang="en-US" sz="2400" dirty="0"/>
              <a:t>Deepfakes are AI-generated fake images or videos that can closely mimic real human faces. Detecting them is challenging, especially when only parts of the face are altered or when new manipulation methods are used</a:t>
            </a:r>
          </a:p>
          <a:p>
            <a:endParaRPr lang="en-US" sz="2400" dirty="0"/>
          </a:p>
        </p:txBody>
      </p:sp>
      <p:pic>
        <p:nvPicPr>
          <p:cNvPr id="5" name="Picture 4">
            <a:extLst>
              <a:ext uri="{FF2B5EF4-FFF2-40B4-BE49-F238E27FC236}">
                <a16:creationId xmlns:a16="http://schemas.microsoft.com/office/drawing/2014/main" id="{C5C21E2D-3DAD-2150-9C33-CC91358AA57C}"/>
              </a:ext>
            </a:extLst>
          </p:cNvPr>
          <p:cNvPicPr>
            <a:picLocks noChangeAspect="1"/>
          </p:cNvPicPr>
          <p:nvPr/>
        </p:nvPicPr>
        <p:blipFill>
          <a:blip r:embed="rId2"/>
          <a:stretch>
            <a:fillRect/>
          </a:stretch>
        </p:blipFill>
        <p:spPr>
          <a:xfrm>
            <a:off x="3512921" y="3429000"/>
            <a:ext cx="5166157" cy="2578082"/>
          </a:xfrm>
          <a:prstGeom prst="rect">
            <a:avLst/>
          </a:prstGeom>
        </p:spPr>
      </p:pic>
    </p:spTree>
    <p:extLst>
      <p:ext uri="{BB962C8B-B14F-4D97-AF65-F5344CB8AC3E}">
        <p14:creationId xmlns:p14="http://schemas.microsoft.com/office/powerpoint/2010/main" val="31361750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30425-E81B-A64F-416F-FF0A2BCE834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1E536F1-9CA2-6F0A-3A71-A013829604D5}"/>
              </a:ext>
            </a:extLst>
          </p:cNvPr>
          <p:cNvSpPr txBox="1"/>
          <p:nvPr/>
        </p:nvSpPr>
        <p:spPr>
          <a:xfrm>
            <a:off x="685799" y="217714"/>
            <a:ext cx="3472543" cy="1077218"/>
          </a:xfrm>
          <a:prstGeom prst="rect">
            <a:avLst/>
          </a:prstGeom>
          <a:noFill/>
        </p:spPr>
        <p:txBody>
          <a:bodyPr wrap="square" rtlCol="0">
            <a:spAutoFit/>
          </a:bodyPr>
          <a:lstStyle/>
          <a:p>
            <a:r>
              <a:rPr lang="en-US" sz="2800" dirty="0"/>
              <a:t>Observation</a:t>
            </a:r>
            <a:r>
              <a:rPr lang="en-US" dirty="0"/>
              <a:t> </a:t>
            </a:r>
          </a:p>
          <a:p>
            <a:endParaRPr lang="en-US" dirty="0"/>
          </a:p>
          <a:p>
            <a:endParaRPr lang="en-US" dirty="0"/>
          </a:p>
        </p:txBody>
      </p:sp>
      <p:sp>
        <p:nvSpPr>
          <p:cNvPr id="4" name="Rectangle 1">
            <a:extLst>
              <a:ext uri="{FF2B5EF4-FFF2-40B4-BE49-F238E27FC236}">
                <a16:creationId xmlns:a16="http://schemas.microsoft.com/office/drawing/2014/main" id="{AFFD3E36-94D6-35F4-E5F4-0774821F00C0}"/>
              </a:ext>
            </a:extLst>
          </p:cNvPr>
          <p:cNvSpPr>
            <a:spLocks noChangeArrowheads="1"/>
          </p:cNvSpPr>
          <p:nvPr/>
        </p:nvSpPr>
        <p:spPr bwMode="auto">
          <a:xfrm>
            <a:off x="685799" y="983594"/>
            <a:ext cx="10961915" cy="4370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Accelerated Initial Learning for Abundant Data:</a:t>
            </a:r>
            <a:r>
              <a:rPr kumimoji="0" lang="en-US" altLang="en-US" sz="2000" b="0" i="0" u="none" strike="noStrike" cap="none" normalizeH="0" baseline="0" dirty="0">
                <a:ln>
                  <a:noFill/>
                </a:ln>
                <a:solidFill>
                  <a:schemeClr val="tx1"/>
                </a:solidFill>
                <a:effectLst/>
                <a:latin typeface="Arial" panose="020B0604020202020204" pitchFamily="34" charset="0"/>
              </a:rPr>
              <a:t> With 75% and 100% data, Method 3 exhibits a </a:t>
            </a:r>
            <a:r>
              <a:rPr kumimoji="0" lang="en-US" altLang="en-US" sz="2000" b="1" i="0" u="none" strike="noStrike" cap="none" normalizeH="0" baseline="0" dirty="0">
                <a:ln>
                  <a:noFill/>
                </a:ln>
                <a:solidFill>
                  <a:schemeClr val="tx1"/>
                </a:solidFill>
                <a:effectLst/>
                <a:latin typeface="Arial" panose="020B0604020202020204" pitchFamily="34" charset="0"/>
              </a:rPr>
              <a:t>very steep and rapid increase</a:t>
            </a:r>
            <a:r>
              <a:rPr kumimoji="0" lang="en-US" altLang="en-US" sz="2000" b="0" i="0" u="none" strike="noStrike" cap="none" normalizeH="0" baseline="0" dirty="0">
                <a:ln>
                  <a:noFill/>
                </a:ln>
                <a:solidFill>
                  <a:schemeClr val="tx1"/>
                </a:solidFill>
                <a:effectLst/>
                <a:latin typeface="Arial" panose="020B0604020202020204" pitchFamily="34" charset="0"/>
              </a:rPr>
              <a:t> in training accuracy and a sharp decrease in validation loss during the early epochs, indicating efficient and fast convergence when data is plentiful.</a:t>
            </a:r>
          </a:p>
          <a:p>
            <a:pPr marL="0" marR="0" lvl="0" indent="0"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Delayed but Strong Learning for Limited Data:</a:t>
            </a:r>
            <a:r>
              <a:rPr kumimoji="0" lang="en-US" altLang="en-US" sz="2000" b="0" i="0" u="none" strike="noStrike" cap="none" normalizeH="0" baseline="0" dirty="0">
                <a:ln>
                  <a:noFill/>
                </a:ln>
                <a:solidFill>
                  <a:schemeClr val="tx1"/>
                </a:solidFill>
                <a:effectLst/>
                <a:latin typeface="Arial" panose="020B0604020202020204" pitchFamily="34" charset="0"/>
              </a:rPr>
              <a:t> For the 25% dataset, there's a distinct pattern of </a:t>
            </a:r>
            <a:r>
              <a:rPr kumimoji="0" lang="en-US" altLang="en-US" sz="2000" b="1" i="0" u="none" strike="noStrike" cap="none" normalizeH="0" baseline="0" dirty="0">
                <a:ln>
                  <a:noFill/>
                </a:ln>
                <a:solidFill>
                  <a:schemeClr val="tx1"/>
                </a:solidFill>
                <a:effectLst/>
                <a:latin typeface="Arial" panose="020B0604020202020204" pitchFamily="34" charset="0"/>
              </a:rPr>
              <a:t>initially slow learning</a:t>
            </a:r>
            <a:r>
              <a:rPr kumimoji="0" lang="en-US" altLang="en-US" sz="2000" b="0" i="0" u="none" strike="noStrike" cap="none" normalizeH="0" baseline="0" dirty="0">
                <a:ln>
                  <a:noFill/>
                </a:ln>
                <a:solidFill>
                  <a:schemeClr val="tx1"/>
                </a:solidFill>
                <a:effectLst/>
                <a:latin typeface="Arial" panose="020B0604020202020204" pitchFamily="34" charset="0"/>
              </a:rPr>
              <a:t> (flat accuracy/loss for first few epochs) followed by a </a:t>
            </a:r>
            <a:r>
              <a:rPr kumimoji="0" lang="en-US" altLang="en-US" sz="2000" b="1" i="0" u="none" strike="noStrike" cap="none" normalizeH="0" baseline="0" dirty="0">
                <a:ln>
                  <a:noFill/>
                </a:ln>
                <a:solidFill>
                  <a:schemeClr val="tx1"/>
                </a:solidFill>
                <a:effectLst/>
                <a:latin typeface="Arial" panose="020B0604020202020204" pitchFamily="34" charset="0"/>
              </a:rPr>
              <a:t>sudden and significant acceleration</a:t>
            </a:r>
            <a:r>
              <a:rPr kumimoji="0" lang="en-US" altLang="en-US" sz="2000" b="0" i="0" u="none" strike="noStrike" cap="none" normalizeH="0" baseline="0" dirty="0">
                <a:ln>
                  <a:noFill/>
                </a:ln>
                <a:solidFill>
                  <a:schemeClr val="tx1"/>
                </a:solidFill>
                <a:effectLst/>
                <a:latin typeface="Arial" panose="020B0604020202020204" pitchFamily="34" charset="0"/>
              </a:rPr>
              <a:t> from epoch 4 onwards. This indicates that while L2 normalization might require more time to optimize with sparse data, it ultimately helps achieve superior results.</a:t>
            </a:r>
          </a:p>
          <a:p>
            <a:pPr marL="0" marR="0" lvl="0" indent="0" defTabSz="914400" rtl="0" eaLnBrk="0" fontAlgn="base" latinLnBrk="0" hangingPunct="0">
              <a:lnSpc>
                <a:spcPct val="100000"/>
              </a:lnSpc>
              <a:spcBef>
                <a:spcPct val="0"/>
              </a:spcBef>
              <a:spcAft>
                <a:spcPct val="0"/>
              </a:spcAft>
              <a:buClrTx/>
              <a:buSzTx/>
              <a:buFontTx/>
              <a:buChar char="•"/>
              <a:tabLst/>
            </a:pPr>
            <a:endParaRPr lang="en-US" altLang="en-US" sz="2000" dirty="0">
              <a:latin typeface="Arial" panose="020B0604020202020204" pitchFamily="34" charset="0"/>
            </a:endParaRPr>
          </a:p>
          <a:p>
            <a:pPr lvl="0" defTabSz="914400" eaLnBrk="0" fontAlgn="base" hangingPunct="0">
              <a:spcBef>
                <a:spcPct val="0"/>
              </a:spcBef>
              <a:spcAft>
                <a:spcPct val="0"/>
              </a:spcAft>
              <a:buFontTx/>
              <a:buChar char="•"/>
            </a:pPr>
            <a:r>
              <a:rPr lang="en-US" sz="2000" dirty="0"/>
              <a:t>Adding </a:t>
            </a:r>
            <a:r>
              <a:rPr lang="en-US" sz="2000" dirty="0" err="1"/>
              <a:t>LayerNorm</a:t>
            </a:r>
            <a:r>
              <a:rPr lang="en-US" sz="2000" dirty="0"/>
              <a:t> tuning and L2 normalization makes the pre-trained features far more effective and adaptable for the task than just using them as-is with a linear classifier.</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212560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B5545-B6F7-BF31-EB94-BC10703E54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5B6B4E-63B5-3699-51F5-FDF0C0139D2D}"/>
              </a:ext>
            </a:extLst>
          </p:cNvPr>
          <p:cNvSpPr>
            <a:spLocks noGrp="1"/>
          </p:cNvSpPr>
          <p:nvPr>
            <p:ph type="title"/>
          </p:nvPr>
        </p:nvSpPr>
        <p:spPr>
          <a:xfrm>
            <a:off x="1451578" y="1239948"/>
            <a:ext cx="9603275" cy="1049235"/>
          </a:xfrm>
        </p:spPr>
        <p:txBody>
          <a:bodyPr/>
          <a:lstStyle/>
          <a:p>
            <a:r>
              <a:rPr lang="en-US" dirty="0"/>
              <a:t>LN Tuning (</a:t>
            </a:r>
            <a:r>
              <a:rPr lang="en-US" cap="none" dirty="0" err="1"/>
              <a:t>LayerNorm</a:t>
            </a:r>
            <a:r>
              <a:rPr lang="en-US" cap="none" dirty="0"/>
              <a:t> Tuning) + Norm + SLERP</a:t>
            </a:r>
            <a:endParaRPr lang="en-US" dirty="0"/>
          </a:p>
        </p:txBody>
      </p:sp>
      <p:sp>
        <p:nvSpPr>
          <p:cNvPr id="3" name="Content Placeholder 2">
            <a:extLst>
              <a:ext uri="{FF2B5EF4-FFF2-40B4-BE49-F238E27FC236}">
                <a16:creationId xmlns:a16="http://schemas.microsoft.com/office/drawing/2014/main" id="{FAD2A92E-73AF-631A-5691-9057C17097CF}"/>
              </a:ext>
            </a:extLst>
          </p:cNvPr>
          <p:cNvSpPr>
            <a:spLocks noGrp="1"/>
          </p:cNvSpPr>
          <p:nvPr>
            <p:ph idx="1"/>
          </p:nvPr>
        </p:nvSpPr>
        <p:spPr/>
        <p:txBody>
          <a:bodyPr/>
          <a:lstStyle/>
          <a:p>
            <a:r>
              <a:rPr lang="en-US" dirty="0"/>
              <a:t>This method builds upon LN-Tuning + L2 Normalization by introducing latent space augmentation via Spherical Linear Interpolation (SLERP).It augments the training data by interpolating between normalized feature embeddings (</a:t>
            </a:r>
            <a:r>
              <a:rPr lang="en-US" dirty="0" err="1"/>
              <a:t>z_cls</a:t>
            </a:r>
            <a:r>
              <a:rPr lang="en-US" dirty="0"/>
              <a:t>) of samples belonging to the same class, encouraging the model to learn more robust decision boundaries and generalize better to unseen manipulations.</a:t>
            </a:r>
          </a:p>
        </p:txBody>
      </p:sp>
      <p:pic>
        <p:nvPicPr>
          <p:cNvPr id="5" name="Picture 4">
            <a:extLst>
              <a:ext uri="{FF2B5EF4-FFF2-40B4-BE49-F238E27FC236}">
                <a16:creationId xmlns:a16="http://schemas.microsoft.com/office/drawing/2014/main" id="{3A95D48F-35EF-5827-890B-05AE0BB4EA37}"/>
              </a:ext>
            </a:extLst>
          </p:cNvPr>
          <p:cNvPicPr>
            <a:picLocks noChangeAspect="1"/>
          </p:cNvPicPr>
          <p:nvPr/>
        </p:nvPicPr>
        <p:blipFill>
          <a:blip r:embed="rId2"/>
          <a:stretch>
            <a:fillRect/>
          </a:stretch>
        </p:blipFill>
        <p:spPr>
          <a:xfrm>
            <a:off x="983048" y="3982663"/>
            <a:ext cx="10726647" cy="2114845"/>
          </a:xfrm>
          <a:prstGeom prst="rect">
            <a:avLst/>
          </a:prstGeom>
        </p:spPr>
      </p:pic>
    </p:spTree>
    <p:extLst>
      <p:ext uri="{BB962C8B-B14F-4D97-AF65-F5344CB8AC3E}">
        <p14:creationId xmlns:p14="http://schemas.microsoft.com/office/powerpoint/2010/main" val="32382305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817019-2F78-FBD8-660C-A8373CEF481E}"/>
              </a:ext>
            </a:extLst>
          </p:cNvPr>
          <p:cNvSpPr txBox="1"/>
          <p:nvPr/>
        </p:nvSpPr>
        <p:spPr>
          <a:xfrm>
            <a:off x="1850571" y="195943"/>
            <a:ext cx="8077200" cy="523220"/>
          </a:xfrm>
          <a:prstGeom prst="rect">
            <a:avLst/>
          </a:prstGeom>
          <a:noFill/>
        </p:spPr>
        <p:txBody>
          <a:bodyPr wrap="square" rtlCol="0">
            <a:spAutoFit/>
          </a:bodyPr>
          <a:lstStyle/>
          <a:p>
            <a:r>
              <a:rPr lang="en-US" sz="2800" dirty="0">
                <a:latin typeface="+mj-lt"/>
              </a:rPr>
              <a:t>Working of SLERP Augmentation &amp; loss Computation </a:t>
            </a:r>
          </a:p>
        </p:txBody>
      </p:sp>
      <p:sp>
        <p:nvSpPr>
          <p:cNvPr id="3" name="TextBox 2">
            <a:extLst>
              <a:ext uri="{FF2B5EF4-FFF2-40B4-BE49-F238E27FC236}">
                <a16:creationId xmlns:a16="http://schemas.microsoft.com/office/drawing/2014/main" id="{95F83073-D7FC-FDEE-C76E-FF7CA3C0213A}"/>
              </a:ext>
            </a:extLst>
          </p:cNvPr>
          <p:cNvSpPr txBox="1"/>
          <p:nvPr/>
        </p:nvSpPr>
        <p:spPr>
          <a:xfrm>
            <a:off x="598714" y="898109"/>
            <a:ext cx="10831286" cy="1292662"/>
          </a:xfrm>
          <a:prstGeom prst="rect">
            <a:avLst/>
          </a:prstGeom>
          <a:noFill/>
        </p:spPr>
        <p:txBody>
          <a:bodyPr wrap="square" rtlCol="0">
            <a:spAutoFit/>
          </a:bodyPr>
          <a:lstStyle/>
          <a:p>
            <a:r>
              <a:rPr lang="en-US" sz="2000" dirty="0"/>
              <a:t>For simplicity, using </a:t>
            </a:r>
            <a:r>
              <a:rPr lang="en-US" sz="2000" b="1" dirty="0"/>
              <a:t>2D embeddings</a:t>
            </a:r>
            <a:r>
              <a:rPr lang="en-US" sz="2000" dirty="0"/>
              <a:t> instead of 1024D.</a:t>
            </a:r>
          </a:p>
          <a:p>
            <a:endParaRPr lang="en-US" sz="2000" dirty="0"/>
          </a:p>
          <a:p>
            <a:r>
              <a:rPr lang="en-US" sz="2000" dirty="0"/>
              <a:t>Step 1: CLS Token Extraction (assume we got)</a:t>
            </a:r>
          </a:p>
          <a:p>
            <a:endParaRPr lang="en-US" dirty="0"/>
          </a:p>
        </p:txBody>
      </p:sp>
      <p:graphicFrame>
        <p:nvGraphicFramePr>
          <p:cNvPr id="4" name="Table 3">
            <a:extLst>
              <a:ext uri="{FF2B5EF4-FFF2-40B4-BE49-F238E27FC236}">
                <a16:creationId xmlns:a16="http://schemas.microsoft.com/office/drawing/2014/main" id="{883B3C6A-337E-D4C5-03FB-E888F4E00744}"/>
              </a:ext>
            </a:extLst>
          </p:cNvPr>
          <p:cNvGraphicFramePr>
            <a:graphicFrameLocks noGrp="1"/>
          </p:cNvGraphicFramePr>
          <p:nvPr>
            <p:extLst>
              <p:ext uri="{D42A27DB-BD31-4B8C-83A1-F6EECF244321}">
                <p14:modId xmlns:p14="http://schemas.microsoft.com/office/powerpoint/2010/main" val="3493040882"/>
              </p:ext>
            </p:extLst>
          </p:nvPr>
        </p:nvGraphicFramePr>
        <p:xfrm>
          <a:off x="598714" y="1905000"/>
          <a:ext cx="4169229" cy="1828800"/>
        </p:xfrm>
        <a:graphic>
          <a:graphicData uri="http://schemas.openxmlformats.org/drawingml/2006/table">
            <a:tbl>
              <a:tblPr/>
              <a:tblGrid>
                <a:gridCol w="990600">
                  <a:extLst>
                    <a:ext uri="{9D8B030D-6E8A-4147-A177-3AD203B41FA5}">
                      <a16:colId xmlns:a16="http://schemas.microsoft.com/office/drawing/2014/main" val="4107053065"/>
                    </a:ext>
                  </a:extLst>
                </a:gridCol>
                <a:gridCol w="2264229">
                  <a:extLst>
                    <a:ext uri="{9D8B030D-6E8A-4147-A177-3AD203B41FA5}">
                      <a16:colId xmlns:a16="http://schemas.microsoft.com/office/drawing/2014/main" val="968954817"/>
                    </a:ext>
                  </a:extLst>
                </a:gridCol>
                <a:gridCol w="914400">
                  <a:extLst>
                    <a:ext uri="{9D8B030D-6E8A-4147-A177-3AD203B41FA5}">
                      <a16:colId xmlns:a16="http://schemas.microsoft.com/office/drawing/2014/main" val="548821898"/>
                    </a:ext>
                  </a:extLst>
                </a:gridCol>
              </a:tblGrid>
              <a:tr h="0">
                <a:tc>
                  <a:txBody>
                    <a:bodyPr/>
                    <a:lstStyle/>
                    <a:p>
                      <a:r>
                        <a:rPr lang="en-US"/>
                        <a:t>Image</a:t>
                      </a:r>
                    </a:p>
                  </a:txBody>
                  <a:tcPr anchor="ctr">
                    <a:lnL>
                      <a:noFill/>
                    </a:lnL>
                    <a:lnR>
                      <a:noFill/>
                    </a:lnR>
                    <a:lnT>
                      <a:noFill/>
                    </a:lnT>
                    <a:lnB>
                      <a:noFill/>
                    </a:lnB>
                    <a:noFill/>
                  </a:tcPr>
                </a:tc>
                <a:tc>
                  <a:txBody>
                    <a:bodyPr/>
                    <a:lstStyle/>
                    <a:p>
                      <a:r>
                        <a:rPr lang="en-US" dirty="0"/>
                        <a:t>CLS Token (zᵢ)</a:t>
                      </a:r>
                    </a:p>
                  </a:txBody>
                  <a:tcPr anchor="ctr">
                    <a:lnL>
                      <a:noFill/>
                    </a:lnL>
                    <a:lnR>
                      <a:noFill/>
                    </a:lnR>
                    <a:lnT>
                      <a:noFill/>
                    </a:lnT>
                    <a:lnB>
                      <a:noFill/>
                    </a:lnB>
                    <a:noFill/>
                  </a:tcPr>
                </a:tc>
                <a:tc>
                  <a:txBody>
                    <a:bodyPr/>
                    <a:lstStyle/>
                    <a:p>
                      <a:r>
                        <a:rPr lang="en-US"/>
                        <a:t>Class</a:t>
                      </a:r>
                    </a:p>
                  </a:txBody>
                  <a:tcPr anchor="ctr">
                    <a:lnL>
                      <a:noFill/>
                    </a:lnL>
                    <a:lnR>
                      <a:noFill/>
                    </a:lnR>
                    <a:lnT>
                      <a:noFill/>
                    </a:lnT>
                    <a:lnB>
                      <a:noFill/>
                    </a:lnB>
                    <a:noFill/>
                  </a:tcPr>
                </a:tc>
                <a:extLst>
                  <a:ext uri="{0D108BD9-81ED-4DB2-BD59-A6C34878D82A}">
                    <a16:rowId xmlns:a16="http://schemas.microsoft.com/office/drawing/2014/main" val="984069216"/>
                  </a:ext>
                </a:extLst>
              </a:tr>
              <a:tr h="0">
                <a:tc>
                  <a:txBody>
                    <a:bodyPr/>
                    <a:lstStyle/>
                    <a:p>
                      <a:r>
                        <a:rPr lang="en-US"/>
                        <a:t>I₁</a:t>
                      </a:r>
                    </a:p>
                  </a:txBody>
                  <a:tcPr anchor="ctr">
                    <a:lnL>
                      <a:noFill/>
                    </a:lnL>
                    <a:lnR>
                      <a:noFill/>
                    </a:lnR>
                    <a:lnT>
                      <a:noFill/>
                    </a:lnT>
                    <a:lnB>
                      <a:noFill/>
                    </a:lnB>
                    <a:noFill/>
                  </a:tcPr>
                </a:tc>
                <a:tc>
                  <a:txBody>
                    <a:bodyPr/>
                    <a:lstStyle/>
                    <a:p>
                      <a:r>
                        <a:rPr lang="en-US" dirty="0"/>
                        <a:t>z₁ = [2.0, 3.0]</a:t>
                      </a:r>
                    </a:p>
                  </a:txBody>
                  <a:tcPr anchor="ctr">
                    <a:lnL>
                      <a:noFill/>
                    </a:lnL>
                    <a:lnR>
                      <a:noFill/>
                    </a:lnR>
                    <a:lnT>
                      <a:noFill/>
                    </a:lnT>
                    <a:lnB>
                      <a:noFill/>
                    </a:lnB>
                    <a:noFill/>
                  </a:tcPr>
                </a:tc>
                <a:tc>
                  <a:txBody>
                    <a:bodyPr/>
                    <a:lstStyle/>
                    <a:p>
                      <a:r>
                        <a:rPr lang="en-US"/>
                        <a:t>0</a:t>
                      </a:r>
                    </a:p>
                  </a:txBody>
                  <a:tcPr anchor="ctr">
                    <a:lnL>
                      <a:noFill/>
                    </a:lnL>
                    <a:lnR>
                      <a:noFill/>
                    </a:lnR>
                    <a:lnT>
                      <a:noFill/>
                    </a:lnT>
                    <a:lnB>
                      <a:noFill/>
                    </a:lnB>
                    <a:noFill/>
                  </a:tcPr>
                </a:tc>
                <a:extLst>
                  <a:ext uri="{0D108BD9-81ED-4DB2-BD59-A6C34878D82A}">
                    <a16:rowId xmlns:a16="http://schemas.microsoft.com/office/drawing/2014/main" val="129395177"/>
                  </a:ext>
                </a:extLst>
              </a:tr>
              <a:tr h="0">
                <a:tc>
                  <a:txBody>
                    <a:bodyPr/>
                    <a:lstStyle/>
                    <a:p>
                      <a:r>
                        <a:rPr lang="en-US" dirty="0"/>
                        <a:t>I₂</a:t>
                      </a:r>
                    </a:p>
                  </a:txBody>
                  <a:tcPr anchor="ctr">
                    <a:lnL>
                      <a:noFill/>
                    </a:lnL>
                    <a:lnR>
                      <a:noFill/>
                    </a:lnR>
                    <a:lnT>
                      <a:noFill/>
                    </a:lnT>
                    <a:lnB>
                      <a:noFill/>
                    </a:lnB>
                    <a:noFill/>
                  </a:tcPr>
                </a:tc>
                <a:tc>
                  <a:txBody>
                    <a:bodyPr/>
                    <a:lstStyle/>
                    <a:p>
                      <a:r>
                        <a:rPr lang="en-US" dirty="0"/>
                        <a:t>z₂ = [0.92, 0.38]</a:t>
                      </a:r>
                    </a:p>
                  </a:txBody>
                  <a:tcPr anchor="ctr">
                    <a:lnL>
                      <a:noFill/>
                    </a:lnL>
                    <a:lnR>
                      <a:noFill/>
                    </a:lnR>
                    <a:lnT>
                      <a:noFill/>
                    </a:lnT>
                    <a:lnB>
                      <a:noFill/>
                    </a:lnB>
                    <a:noFill/>
                  </a:tcPr>
                </a:tc>
                <a:tc>
                  <a:txBody>
                    <a:bodyPr/>
                    <a:lstStyle/>
                    <a:p>
                      <a:r>
                        <a:rPr lang="en-US"/>
                        <a:t>0</a:t>
                      </a:r>
                    </a:p>
                  </a:txBody>
                  <a:tcPr anchor="ctr">
                    <a:lnL>
                      <a:noFill/>
                    </a:lnL>
                    <a:lnR>
                      <a:noFill/>
                    </a:lnR>
                    <a:lnT>
                      <a:noFill/>
                    </a:lnT>
                    <a:lnB>
                      <a:noFill/>
                    </a:lnB>
                    <a:noFill/>
                  </a:tcPr>
                </a:tc>
                <a:extLst>
                  <a:ext uri="{0D108BD9-81ED-4DB2-BD59-A6C34878D82A}">
                    <a16:rowId xmlns:a16="http://schemas.microsoft.com/office/drawing/2014/main" val="3231531586"/>
                  </a:ext>
                </a:extLst>
              </a:tr>
              <a:tr h="0">
                <a:tc>
                  <a:txBody>
                    <a:bodyPr/>
                    <a:lstStyle/>
                    <a:p>
                      <a:r>
                        <a:rPr lang="en-US"/>
                        <a:t>I₃</a:t>
                      </a:r>
                    </a:p>
                  </a:txBody>
                  <a:tcPr anchor="ctr">
                    <a:lnL>
                      <a:noFill/>
                    </a:lnL>
                    <a:lnR>
                      <a:noFill/>
                    </a:lnR>
                    <a:lnT>
                      <a:noFill/>
                    </a:lnT>
                    <a:lnB>
                      <a:noFill/>
                    </a:lnB>
                    <a:noFill/>
                  </a:tcPr>
                </a:tc>
                <a:tc>
                  <a:txBody>
                    <a:bodyPr/>
                    <a:lstStyle/>
                    <a:p>
                      <a:r>
                        <a:rPr lang="en-US" dirty="0"/>
                        <a:t>z₃ = [0.4, 0.9]</a:t>
                      </a:r>
                    </a:p>
                  </a:txBody>
                  <a:tcPr anchor="ctr">
                    <a:lnL>
                      <a:noFill/>
                    </a:lnL>
                    <a:lnR>
                      <a:noFill/>
                    </a:lnR>
                    <a:lnT>
                      <a:noFill/>
                    </a:lnT>
                    <a:lnB>
                      <a:noFill/>
                    </a:lnB>
                    <a:noFill/>
                  </a:tcPr>
                </a:tc>
                <a:tc>
                  <a:txBody>
                    <a:bodyPr/>
                    <a:lstStyle/>
                    <a:p>
                      <a:r>
                        <a:rPr lang="en-US" dirty="0"/>
                        <a:t>1</a:t>
                      </a:r>
                    </a:p>
                  </a:txBody>
                  <a:tcPr anchor="ctr">
                    <a:lnL>
                      <a:noFill/>
                    </a:lnL>
                    <a:lnR>
                      <a:noFill/>
                    </a:lnR>
                    <a:lnT>
                      <a:noFill/>
                    </a:lnT>
                    <a:lnB>
                      <a:noFill/>
                    </a:lnB>
                    <a:noFill/>
                  </a:tcPr>
                </a:tc>
                <a:extLst>
                  <a:ext uri="{0D108BD9-81ED-4DB2-BD59-A6C34878D82A}">
                    <a16:rowId xmlns:a16="http://schemas.microsoft.com/office/drawing/2014/main" val="2076490824"/>
                  </a:ext>
                </a:extLst>
              </a:tr>
              <a:tr h="0">
                <a:tc>
                  <a:txBody>
                    <a:bodyPr/>
                    <a:lstStyle/>
                    <a:p>
                      <a:r>
                        <a:rPr lang="en-US"/>
                        <a:t>I₄</a:t>
                      </a:r>
                    </a:p>
                  </a:txBody>
                  <a:tcPr anchor="ctr">
                    <a:lnL>
                      <a:noFill/>
                    </a:lnL>
                    <a:lnR>
                      <a:noFill/>
                    </a:lnR>
                    <a:lnT>
                      <a:noFill/>
                    </a:lnT>
                    <a:lnB>
                      <a:noFill/>
                    </a:lnB>
                    <a:noFill/>
                  </a:tcPr>
                </a:tc>
                <a:tc>
                  <a:txBody>
                    <a:bodyPr/>
                    <a:lstStyle/>
                    <a:p>
                      <a:r>
                        <a:rPr lang="en-US" dirty="0"/>
                        <a:t>z₄ = [-1.2, 3.2]</a:t>
                      </a:r>
                    </a:p>
                  </a:txBody>
                  <a:tcPr anchor="ctr">
                    <a:lnL>
                      <a:noFill/>
                    </a:lnL>
                    <a:lnR>
                      <a:noFill/>
                    </a:lnR>
                    <a:lnT>
                      <a:noFill/>
                    </a:lnT>
                    <a:lnB>
                      <a:noFill/>
                    </a:lnB>
                    <a:noFill/>
                  </a:tcPr>
                </a:tc>
                <a:tc>
                  <a:txBody>
                    <a:bodyPr/>
                    <a:lstStyle/>
                    <a:p>
                      <a:r>
                        <a:rPr lang="en-US" dirty="0"/>
                        <a:t>1</a:t>
                      </a:r>
                    </a:p>
                  </a:txBody>
                  <a:tcPr anchor="ctr">
                    <a:lnL>
                      <a:noFill/>
                    </a:lnL>
                    <a:lnR>
                      <a:noFill/>
                    </a:lnR>
                    <a:lnT>
                      <a:noFill/>
                    </a:lnT>
                    <a:lnB>
                      <a:noFill/>
                    </a:lnB>
                    <a:noFill/>
                  </a:tcPr>
                </a:tc>
                <a:extLst>
                  <a:ext uri="{0D108BD9-81ED-4DB2-BD59-A6C34878D82A}">
                    <a16:rowId xmlns:a16="http://schemas.microsoft.com/office/drawing/2014/main" val="2850011483"/>
                  </a:ext>
                </a:extLst>
              </a:tr>
            </a:tbl>
          </a:graphicData>
        </a:graphic>
      </p:graphicFrame>
      <p:sp>
        <p:nvSpPr>
          <p:cNvPr id="5" name="TextBox 4">
            <a:extLst>
              <a:ext uri="{FF2B5EF4-FFF2-40B4-BE49-F238E27FC236}">
                <a16:creationId xmlns:a16="http://schemas.microsoft.com/office/drawing/2014/main" id="{66686628-913D-794B-0A7B-9FC3EF5F66E7}"/>
              </a:ext>
            </a:extLst>
          </p:cNvPr>
          <p:cNvSpPr txBox="1"/>
          <p:nvPr/>
        </p:nvSpPr>
        <p:spPr>
          <a:xfrm>
            <a:off x="598714" y="4402137"/>
            <a:ext cx="5620898" cy="677108"/>
          </a:xfrm>
          <a:prstGeom prst="rect">
            <a:avLst/>
          </a:prstGeom>
          <a:noFill/>
        </p:spPr>
        <p:txBody>
          <a:bodyPr wrap="none" rtlCol="0">
            <a:spAutoFit/>
          </a:bodyPr>
          <a:lstStyle/>
          <a:p>
            <a:r>
              <a:rPr lang="en-US" sz="2000" dirty="0"/>
              <a:t>Step 2:    L2 Normalization</a:t>
            </a:r>
          </a:p>
          <a:p>
            <a:r>
              <a:rPr lang="en-US" dirty="0"/>
              <a:t>Ensures all vectors lie on the unit </a:t>
            </a:r>
            <a:r>
              <a:rPr lang="en-US" b="1" dirty="0"/>
              <a:t>hypersphere</a:t>
            </a:r>
            <a:r>
              <a:rPr lang="en-US" dirty="0"/>
              <a:t> (‖z‖ = 1).</a:t>
            </a:r>
          </a:p>
        </p:txBody>
      </p:sp>
      <p:graphicFrame>
        <p:nvGraphicFramePr>
          <p:cNvPr id="8" name="Table 7">
            <a:extLst>
              <a:ext uri="{FF2B5EF4-FFF2-40B4-BE49-F238E27FC236}">
                <a16:creationId xmlns:a16="http://schemas.microsoft.com/office/drawing/2014/main" id="{F8F8C204-C3E3-B555-1E5A-0DD0A006278F}"/>
              </a:ext>
            </a:extLst>
          </p:cNvPr>
          <p:cNvGraphicFramePr>
            <a:graphicFrameLocks noGrp="1"/>
          </p:cNvGraphicFramePr>
          <p:nvPr>
            <p:extLst>
              <p:ext uri="{D42A27DB-BD31-4B8C-83A1-F6EECF244321}">
                <p14:modId xmlns:p14="http://schemas.microsoft.com/office/powerpoint/2010/main" val="1126802713"/>
              </p:ext>
            </p:extLst>
          </p:nvPr>
        </p:nvGraphicFramePr>
        <p:xfrm>
          <a:off x="6795861" y="4063506"/>
          <a:ext cx="4169229" cy="1828800"/>
        </p:xfrm>
        <a:graphic>
          <a:graphicData uri="http://schemas.openxmlformats.org/drawingml/2006/table">
            <a:tbl>
              <a:tblPr/>
              <a:tblGrid>
                <a:gridCol w="990600">
                  <a:extLst>
                    <a:ext uri="{9D8B030D-6E8A-4147-A177-3AD203B41FA5}">
                      <a16:colId xmlns:a16="http://schemas.microsoft.com/office/drawing/2014/main" val="1438555225"/>
                    </a:ext>
                  </a:extLst>
                </a:gridCol>
                <a:gridCol w="2264229">
                  <a:extLst>
                    <a:ext uri="{9D8B030D-6E8A-4147-A177-3AD203B41FA5}">
                      <a16:colId xmlns:a16="http://schemas.microsoft.com/office/drawing/2014/main" val="2194971540"/>
                    </a:ext>
                  </a:extLst>
                </a:gridCol>
                <a:gridCol w="914400">
                  <a:extLst>
                    <a:ext uri="{9D8B030D-6E8A-4147-A177-3AD203B41FA5}">
                      <a16:colId xmlns:a16="http://schemas.microsoft.com/office/drawing/2014/main" val="4079421729"/>
                    </a:ext>
                  </a:extLst>
                </a:gridCol>
              </a:tblGrid>
              <a:tr h="0">
                <a:tc>
                  <a:txBody>
                    <a:bodyPr/>
                    <a:lstStyle/>
                    <a:p>
                      <a:r>
                        <a:rPr lang="en-US"/>
                        <a:t>Image</a:t>
                      </a:r>
                    </a:p>
                  </a:txBody>
                  <a:tcPr anchor="ctr">
                    <a:lnL>
                      <a:noFill/>
                    </a:lnL>
                    <a:lnR>
                      <a:noFill/>
                    </a:lnR>
                    <a:lnT>
                      <a:noFill/>
                    </a:lnT>
                    <a:lnB>
                      <a:noFill/>
                    </a:lnB>
                    <a:noFill/>
                  </a:tcPr>
                </a:tc>
                <a:tc>
                  <a:txBody>
                    <a:bodyPr/>
                    <a:lstStyle/>
                    <a:p>
                      <a:r>
                        <a:rPr lang="en-US" dirty="0"/>
                        <a:t>CLS Token (zᵢ)</a:t>
                      </a:r>
                    </a:p>
                  </a:txBody>
                  <a:tcPr anchor="ctr">
                    <a:lnL>
                      <a:noFill/>
                    </a:lnL>
                    <a:lnR>
                      <a:noFill/>
                    </a:lnR>
                    <a:lnT>
                      <a:noFill/>
                    </a:lnT>
                    <a:lnB>
                      <a:noFill/>
                    </a:lnB>
                    <a:noFill/>
                  </a:tcPr>
                </a:tc>
                <a:tc>
                  <a:txBody>
                    <a:bodyPr/>
                    <a:lstStyle/>
                    <a:p>
                      <a:r>
                        <a:rPr lang="en-US"/>
                        <a:t>Class</a:t>
                      </a:r>
                    </a:p>
                  </a:txBody>
                  <a:tcPr anchor="ctr">
                    <a:lnL>
                      <a:noFill/>
                    </a:lnL>
                    <a:lnR>
                      <a:noFill/>
                    </a:lnR>
                    <a:lnT>
                      <a:noFill/>
                    </a:lnT>
                    <a:lnB>
                      <a:noFill/>
                    </a:lnB>
                    <a:noFill/>
                  </a:tcPr>
                </a:tc>
                <a:extLst>
                  <a:ext uri="{0D108BD9-81ED-4DB2-BD59-A6C34878D82A}">
                    <a16:rowId xmlns:a16="http://schemas.microsoft.com/office/drawing/2014/main" val="42754143"/>
                  </a:ext>
                </a:extLst>
              </a:tr>
              <a:tr h="0">
                <a:tc>
                  <a:txBody>
                    <a:bodyPr/>
                    <a:lstStyle/>
                    <a:p>
                      <a:r>
                        <a:rPr lang="en-US"/>
                        <a:t>I₁</a:t>
                      </a:r>
                    </a:p>
                  </a:txBody>
                  <a:tcPr anchor="ctr">
                    <a:lnL>
                      <a:noFill/>
                    </a:lnL>
                    <a:lnR>
                      <a:noFill/>
                    </a:lnR>
                    <a:lnT>
                      <a:noFill/>
                    </a:lnT>
                    <a:lnB>
                      <a:noFill/>
                    </a:lnB>
                    <a:noFill/>
                  </a:tcPr>
                </a:tc>
                <a:tc>
                  <a:txBody>
                    <a:bodyPr/>
                    <a:lstStyle/>
                    <a:p>
                      <a:r>
                        <a:rPr lang="en-US" dirty="0"/>
                        <a:t>z₁ = [1.0, 0.0]</a:t>
                      </a:r>
                    </a:p>
                  </a:txBody>
                  <a:tcPr anchor="ctr">
                    <a:lnL>
                      <a:noFill/>
                    </a:lnL>
                    <a:lnR>
                      <a:noFill/>
                    </a:lnR>
                    <a:lnT>
                      <a:noFill/>
                    </a:lnT>
                    <a:lnB>
                      <a:noFill/>
                    </a:lnB>
                    <a:noFill/>
                  </a:tcPr>
                </a:tc>
                <a:tc>
                  <a:txBody>
                    <a:bodyPr/>
                    <a:lstStyle/>
                    <a:p>
                      <a:r>
                        <a:rPr lang="en-US"/>
                        <a:t>0</a:t>
                      </a:r>
                    </a:p>
                  </a:txBody>
                  <a:tcPr anchor="ctr">
                    <a:lnL>
                      <a:noFill/>
                    </a:lnL>
                    <a:lnR>
                      <a:noFill/>
                    </a:lnR>
                    <a:lnT>
                      <a:noFill/>
                    </a:lnT>
                    <a:lnB>
                      <a:noFill/>
                    </a:lnB>
                    <a:noFill/>
                  </a:tcPr>
                </a:tc>
                <a:extLst>
                  <a:ext uri="{0D108BD9-81ED-4DB2-BD59-A6C34878D82A}">
                    <a16:rowId xmlns:a16="http://schemas.microsoft.com/office/drawing/2014/main" val="903255860"/>
                  </a:ext>
                </a:extLst>
              </a:tr>
              <a:tr h="0">
                <a:tc>
                  <a:txBody>
                    <a:bodyPr/>
                    <a:lstStyle/>
                    <a:p>
                      <a:r>
                        <a:rPr lang="en-US" dirty="0"/>
                        <a:t>I₂</a:t>
                      </a:r>
                    </a:p>
                  </a:txBody>
                  <a:tcPr anchor="ctr">
                    <a:lnL>
                      <a:noFill/>
                    </a:lnL>
                    <a:lnR>
                      <a:noFill/>
                    </a:lnR>
                    <a:lnT>
                      <a:noFill/>
                    </a:lnT>
                    <a:lnB>
                      <a:noFill/>
                    </a:lnB>
                    <a:noFill/>
                  </a:tcPr>
                </a:tc>
                <a:tc>
                  <a:txBody>
                    <a:bodyPr/>
                    <a:lstStyle/>
                    <a:p>
                      <a:r>
                        <a:rPr lang="en-US" dirty="0"/>
                        <a:t>z₂ = [0.92, 0.38]</a:t>
                      </a:r>
                    </a:p>
                  </a:txBody>
                  <a:tcPr anchor="ctr">
                    <a:lnL>
                      <a:noFill/>
                    </a:lnL>
                    <a:lnR>
                      <a:noFill/>
                    </a:lnR>
                    <a:lnT>
                      <a:noFill/>
                    </a:lnT>
                    <a:lnB>
                      <a:noFill/>
                    </a:lnB>
                    <a:noFill/>
                  </a:tcPr>
                </a:tc>
                <a:tc>
                  <a:txBody>
                    <a:bodyPr/>
                    <a:lstStyle/>
                    <a:p>
                      <a:r>
                        <a:rPr lang="en-US"/>
                        <a:t>0</a:t>
                      </a:r>
                    </a:p>
                  </a:txBody>
                  <a:tcPr anchor="ctr">
                    <a:lnL>
                      <a:noFill/>
                    </a:lnL>
                    <a:lnR>
                      <a:noFill/>
                    </a:lnR>
                    <a:lnT>
                      <a:noFill/>
                    </a:lnT>
                    <a:lnB>
                      <a:noFill/>
                    </a:lnB>
                    <a:noFill/>
                  </a:tcPr>
                </a:tc>
                <a:extLst>
                  <a:ext uri="{0D108BD9-81ED-4DB2-BD59-A6C34878D82A}">
                    <a16:rowId xmlns:a16="http://schemas.microsoft.com/office/drawing/2014/main" val="1663514224"/>
                  </a:ext>
                </a:extLst>
              </a:tr>
              <a:tr h="0">
                <a:tc>
                  <a:txBody>
                    <a:bodyPr/>
                    <a:lstStyle/>
                    <a:p>
                      <a:r>
                        <a:rPr lang="en-US"/>
                        <a:t>I₃</a:t>
                      </a:r>
                    </a:p>
                  </a:txBody>
                  <a:tcPr anchor="ctr">
                    <a:lnL>
                      <a:noFill/>
                    </a:lnL>
                    <a:lnR>
                      <a:noFill/>
                    </a:lnR>
                    <a:lnT>
                      <a:noFill/>
                    </a:lnT>
                    <a:lnB>
                      <a:noFill/>
                    </a:lnB>
                    <a:noFill/>
                  </a:tcPr>
                </a:tc>
                <a:tc>
                  <a:txBody>
                    <a:bodyPr/>
                    <a:lstStyle/>
                    <a:p>
                      <a:r>
                        <a:rPr lang="en-US" dirty="0"/>
                        <a:t>z₃ = [0.0, 1.0]</a:t>
                      </a:r>
                    </a:p>
                  </a:txBody>
                  <a:tcPr anchor="ctr">
                    <a:lnL>
                      <a:noFill/>
                    </a:lnL>
                    <a:lnR>
                      <a:noFill/>
                    </a:lnR>
                    <a:lnT>
                      <a:noFill/>
                    </a:lnT>
                    <a:lnB>
                      <a:noFill/>
                    </a:lnB>
                    <a:noFill/>
                  </a:tcPr>
                </a:tc>
                <a:tc>
                  <a:txBody>
                    <a:bodyPr/>
                    <a:lstStyle/>
                    <a:p>
                      <a:r>
                        <a:rPr lang="en-US"/>
                        <a:t>1</a:t>
                      </a:r>
                    </a:p>
                  </a:txBody>
                  <a:tcPr anchor="ctr">
                    <a:lnL>
                      <a:noFill/>
                    </a:lnL>
                    <a:lnR>
                      <a:noFill/>
                    </a:lnR>
                    <a:lnT>
                      <a:noFill/>
                    </a:lnT>
                    <a:lnB>
                      <a:noFill/>
                    </a:lnB>
                    <a:noFill/>
                  </a:tcPr>
                </a:tc>
                <a:extLst>
                  <a:ext uri="{0D108BD9-81ED-4DB2-BD59-A6C34878D82A}">
                    <a16:rowId xmlns:a16="http://schemas.microsoft.com/office/drawing/2014/main" val="148753347"/>
                  </a:ext>
                </a:extLst>
              </a:tr>
              <a:tr h="0">
                <a:tc>
                  <a:txBody>
                    <a:bodyPr/>
                    <a:lstStyle/>
                    <a:p>
                      <a:r>
                        <a:rPr lang="en-US"/>
                        <a:t>I₄</a:t>
                      </a:r>
                    </a:p>
                  </a:txBody>
                  <a:tcPr anchor="ctr">
                    <a:lnL>
                      <a:noFill/>
                    </a:lnL>
                    <a:lnR>
                      <a:noFill/>
                    </a:lnR>
                    <a:lnT>
                      <a:noFill/>
                    </a:lnT>
                    <a:lnB>
                      <a:noFill/>
                    </a:lnB>
                    <a:noFill/>
                  </a:tcPr>
                </a:tc>
                <a:tc>
                  <a:txBody>
                    <a:bodyPr/>
                    <a:lstStyle/>
                    <a:p>
                      <a:r>
                        <a:rPr lang="en-US"/>
                        <a:t>z₄ = [-1.0, 0.0]</a:t>
                      </a:r>
                    </a:p>
                  </a:txBody>
                  <a:tcPr anchor="ctr">
                    <a:lnL>
                      <a:noFill/>
                    </a:lnL>
                    <a:lnR>
                      <a:noFill/>
                    </a:lnR>
                    <a:lnT>
                      <a:noFill/>
                    </a:lnT>
                    <a:lnB>
                      <a:noFill/>
                    </a:lnB>
                    <a:noFill/>
                  </a:tcPr>
                </a:tc>
                <a:tc>
                  <a:txBody>
                    <a:bodyPr/>
                    <a:lstStyle/>
                    <a:p>
                      <a:r>
                        <a:rPr lang="en-US" dirty="0"/>
                        <a:t>1</a:t>
                      </a:r>
                    </a:p>
                  </a:txBody>
                  <a:tcPr anchor="ctr">
                    <a:lnL>
                      <a:noFill/>
                    </a:lnL>
                    <a:lnR>
                      <a:noFill/>
                    </a:lnR>
                    <a:lnT>
                      <a:noFill/>
                    </a:lnT>
                    <a:lnB>
                      <a:noFill/>
                    </a:lnB>
                    <a:noFill/>
                  </a:tcPr>
                </a:tc>
                <a:extLst>
                  <a:ext uri="{0D108BD9-81ED-4DB2-BD59-A6C34878D82A}">
                    <a16:rowId xmlns:a16="http://schemas.microsoft.com/office/drawing/2014/main" val="1212107085"/>
                  </a:ext>
                </a:extLst>
              </a:tr>
            </a:tbl>
          </a:graphicData>
        </a:graphic>
      </p:graphicFrame>
    </p:spTree>
    <p:extLst>
      <p:ext uri="{BB962C8B-B14F-4D97-AF65-F5344CB8AC3E}">
        <p14:creationId xmlns:p14="http://schemas.microsoft.com/office/powerpoint/2010/main" val="26004999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42F619-D7F2-EB49-6023-80031154CB00}"/>
              </a:ext>
            </a:extLst>
          </p:cNvPr>
          <p:cNvSpPr txBox="1"/>
          <p:nvPr/>
        </p:nvSpPr>
        <p:spPr>
          <a:xfrm>
            <a:off x="566056" y="293914"/>
            <a:ext cx="9339944" cy="646331"/>
          </a:xfrm>
          <a:prstGeom prst="rect">
            <a:avLst/>
          </a:prstGeom>
          <a:noFill/>
        </p:spPr>
        <p:txBody>
          <a:bodyPr wrap="square" rtlCol="0">
            <a:spAutoFit/>
          </a:bodyPr>
          <a:lstStyle/>
          <a:p>
            <a:r>
              <a:rPr lang="en-US" b="1" dirty="0"/>
              <a:t>Step 3: SLERP Augmentation</a:t>
            </a:r>
          </a:p>
          <a:p>
            <a:endParaRPr lang="en-US" b="1" dirty="0"/>
          </a:p>
        </p:txBody>
      </p:sp>
      <p:pic>
        <p:nvPicPr>
          <p:cNvPr id="28674" name="Picture 2">
            <a:extLst>
              <a:ext uri="{FF2B5EF4-FFF2-40B4-BE49-F238E27FC236}">
                <a16:creationId xmlns:a16="http://schemas.microsoft.com/office/drawing/2014/main" id="{9344EF1A-1902-2110-0E72-1CB6B41426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968" y="940245"/>
            <a:ext cx="7511144" cy="41158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060C8DD2-ECDB-7056-D565-6957D554E36B}"/>
              </a:ext>
            </a:extLst>
          </p:cNvPr>
          <p:cNvGraphicFramePr>
            <a:graphicFrameLocks noGrp="1"/>
          </p:cNvGraphicFramePr>
          <p:nvPr>
            <p:extLst>
              <p:ext uri="{D42A27DB-BD31-4B8C-83A1-F6EECF244321}">
                <p14:modId xmlns:p14="http://schemas.microsoft.com/office/powerpoint/2010/main" val="1031643088"/>
              </p:ext>
            </p:extLst>
          </p:nvPr>
        </p:nvGraphicFramePr>
        <p:xfrm>
          <a:off x="8167461" y="2331720"/>
          <a:ext cx="3926568" cy="2468880"/>
        </p:xfrm>
        <a:graphic>
          <a:graphicData uri="http://schemas.openxmlformats.org/drawingml/2006/table">
            <a:tbl>
              <a:tblPr/>
              <a:tblGrid>
                <a:gridCol w="399596">
                  <a:extLst>
                    <a:ext uri="{9D8B030D-6E8A-4147-A177-3AD203B41FA5}">
                      <a16:colId xmlns:a16="http://schemas.microsoft.com/office/drawing/2014/main" val="1781963745"/>
                    </a:ext>
                  </a:extLst>
                </a:gridCol>
                <a:gridCol w="1774372">
                  <a:extLst>
                    <a:ext uri="{9D8B030D-6E8A-4147-A177-3AD203B41FA5}">
                      <a16:colId xmlns:a16="http://schemas.microsoft.com/office/drawing/2014/main" val="4226456997"/>
                    </a:ext>
                  </a:extLst>
                </a:gridCol>
                <a:gridCol w="1752600">
                  <a:extLst>
                    <a:ext uri="{9D8B030D-6E8A-4147-A177-3AD203B41FA5}">
                      <a16:colId xmlns:a16="http://schemas.microsoft.com/office/drawing/2014/main" val="3901765532"/>
                    </a:ext>
                  </a:extLst>
                </a:gridCol>
              </a:tblGrid>
              <a:tr h="0">
                <a:tc>
                  <a:txBody>
                    <a:bodyPr/>
                    <a:lstStyle/>
                    <a:p>
                      <a:r>
                        <a:rPr lang="en-US"/>
                        <a:t>zᵢ</a:t>
                      </a:r>
                    </a:p>
                  </a:txBody>
                  <a:tcPr anchor="ctr">
                    <a:lnL>
                      <a:noFill/>
                    </a:lnL>
                    <a:lnR>
                      <a:noFill/>
                    </a:lnR>
                    <a:lnT>
                      <a:noFill/>
                    </a:lnT>
                    <a:lnB>
                      <a:noFill/>
                    </a:lnB>
                    <a:noFill/>
                  </a:tcPr>
                </a:tc>
                <a:tc>
                  <a:txBody>
                    <a:bodyPr/>
                    <a:lstStyle/>
                    <a:p>
                      <a:endParaRPr lang="en-US" dirty="0"/>
                    </a:p>
                  </a:txBody>
                  <a:tcPr anchor="ctr">
                    <a:lnL>
                      <a:noFill/>
                    </a:lnL>
                    <a:lnR>
                      <a:noFill/>
                    </a:lnR>
                    <a:lnT>
                      <a:noFill/>
                    </a:lnT>
                    <a:lnB>
                      <a:noFill/>
                    </a:lnB>
                    <a:noFill/>
                  </a:tcPr>
                </a:tc>
                <a:tc>
                  <a:txBody>
                    <a:bodyPr/>
                    <a:lstStyle/>
                    <a:p>
                      <a:r>
                        <a:rPr lang="en-US"/>
                        <a:t>True Label</a:t>
                      </a:r>
                    </a:p>
                  </a:txBody>
                  <a:tcPr anchor="ctr">
                    <a:lnL>
                      <a:noFill/>
                    </a:lnL>
                    <a:lnR>
                      <a:noFill/>
                    </a:lnR>
                    <a:lnT>
                      <a:noFill/>
                    </a:lnT>
                    <a:lnB>
                      <a:noFill/>
                    </a:lnB>
                    <a:noFill/>
                  </a:tcPr>
                </a:tc>
                <a:extLst>
                  <a:ext uri="{0D108BD9-81ED-4DB2-BD59-A6C34878D82A}">
                    <a16:rowId xmlns:a16="http://schemas.microsoft.com/office/drawing/2014/main" val="2834115913"/>
                  </a:ext>
                </a:extLst>
              </a:tr>
              <a:tr h="0">
                <a:tc>
                  <a:txBody>
                    <a:bodyPr/>
                    <a:lstStyle/>
                    <a:p>
                      <a:r>
                        <a:rPr lang="en-US"/>
                        <a:t>z₁</a:t>
                      </a:r>
                    </a:p>
                  </a:txBody>
                  <a:tcPr anchor="ctr">
                    <a:lnL>
                      <a:noFill/>
                    </a:lnL>
                    <a:lnR>
                      <a:noFill/>
                    </a:lnR>
                    <a:lnT>
                      <a:noFill/>
                    </a:lnT>
                    <a:lnB>
                      <a:noFill/>
                    </a:lnB>
                    <a:noFill/>
                  </a:tcPr>
                </a:tc>
                <a:tc>
                  <a:txBody>
                    <a:bodyPr/>
                    <a:lstStyle/>
                    <a:p>
                      <a:r>
                        <a:rPr lang="en-US" dirty="0"/>
                        <a:t>[1.0, 0.0]</a:t>
                      </a:r>
                    </a:p>
                  </a:txBody>
                  <a:tcPr anchor="ctr">
                    <a:lnL>
                      <a:noFill/>
                    </a:lnL>
                    <a:lnR>
                      <a:noFill/>
                    </a:lnR>
                    <a:lnT>
                      <a:noFill/>
                    </a:lnT>
                    <a:lnB>
                      <a:noFill/>
                    </a:lnB>
                    <a:noFill/>
                  </a:tcPr>
                </a:tc>
                <a:tc>
                  <a:txBody>
                    <a:bodyPr/>
                    <a:lstStyle/>
                    <a:p>
                      <a:r>
                        <a:rPr lang="en-US"/>
                        <a:t>0</a:t>
                      </a:r>
                    </a:p>
                  </a:txBody>
                  <a:tcPr anchor="ctr">
                    <a:lnL>
                      <a:noFill/>
                    </a:lnL>
                    <a:lnR>
                      <a:noFill/>
                    </a:lnR>
                    <a:lnT>
                      <a:noFill/>
                    </a:lnT>
                    <a:lnB>
                      <a:noFill/>
                    </a:lnB>
                    <a:noFill/>
                  </a:tcPr>
                </a:tc>
                <a:extLst>
                  <a:ext uri="{0D108BD9-81ED-4DB2-BD59-A6C34878D82A}">
                    <a16:rowId xmlns:a16="http://schemas.microsoft.com/office/drawing/2014/main" val="4126088470"/>
                  </a:ext>
                </a:extLst>
              </a:tr>
              <a:tr h="0">
                <a:tc>
                  <a:txBody>
                    <a:bodyPr/>
                    <a:lstStyle/>
                    <a:p>
                      <a:r>
                        <a:rPr lang="en-US"/>
                        <a:t>z₂</a:t>
                      </a:r>
                    </a:p>
                  </a:txBody>
                  <a:tcPr anchor="ctr">
                    <a:lnL>
                      <a:noFill/>
                    </a:lnL>
                    <a:lnR>
                      <a:noFill/>
                    </a:lnR>
                    <a:lnT>
                      <a:noFill/>
                    </a:lnT>
                    <a:lnB>
                      <a:noFill/>
                    </a:lnB>
                    <a:noFill/>
                  </a:tcPr>
                </a:tc>
                <a:tc>
                  <a:txBody>
                    <a:bodyPr/>
                    <a:lstStyle/>
                    <a:p>
                      <a:r>
                        <a:rPr lang="en-US" dirty="0"/>
                        <a:t>[0.92,0.38]</a:t>
                      </a:r>
                    </a:p>
                  </a:txBody>
                  <a:tcPr anchor="ctr">
                    <a:lnL>
                      <a:noFill/>
                    </a:lnL>
                    <a:lnR>
                      <a:noFill/>
                    </a:lnR>
                    <a:lnT>
                      <a:noFill/>
                    </a:lnT>
                    <a:lnB>
                      <a:noFill/>
                    </a:lnB>
                    <a:noFill/>
                  </a:tcPr>
                </a:tc>
                <a:tc>
                  <a:txBody>
                    <a:bodyPr/>
                    <a:lstStyle/>
                    <a:p>
                      <a:r>
                        <a:rPr lang="en-US"/>
                        <a:t>0</a:t>
                      </a:r>
                    </a:p>
                  </a:txBody>
                  <a:tcPr anchor="ctr">
                    <a:lnL>
                      <a:noFill/>
                    </a:lnL>
                    <a:lnR>
                      <a:noFill/>
                    </a:lnR>
                    <a:lnT>
                      <a:noFill/>
                    </a:lnT>
                    <a:lnB>
                      <a:noFill/>
                    </a:lnB>
                    <a:noFill/>
                  </a:tcPr>
                </a:tc>
                <a:extLst>
                  <a:ext uri="{0D108BD9-81ED-4DB2-BD59-A6C34878D82A}">
                    <a16:rowId xmlns:a16="http://schemas.microsoft.com/office/drawing/2014/main" val="1483743868"/>
                  </a:ext>
                </a:extLst>
              </a:tr>
              <a:tr h="0">
                <a:tc>
                  <a:txBody>
                    <a:bodyPr/>
                    <a:lstStyle/>
                    <a:p>
                      <a:r>
                        <a:rPr lang="en-US"/>
                        <a:t>z₃</a:t>
                      </a:r>
                    </a:p>
                  </a:txBody>
                  <a:tcPr anchor="ctr">
                    <a:lnL>
                      <a:noFill/>
                    </a:lnL>
                    <a:lnR>
                      <a:noFill/>
                    </a:lnR>
                    <a:lnT>
                      <a:noFill/>
                    </a:lnT>
                    <a:lnB>
                      <a:noFill/>
                    </a:lnB>
                    <a:noFill/>
                  </a:tcPr>
                </a:tc>
                <a:tc>
                  <a:txBody>
                    <a:bodyPr/>
                    <a:lstStyle/>
                    <a:p>
                      <a:r>
                        <a:rPr lang="en-US" dirty="0"/>
                        <a:t>[0.0,1.0]</a:t>
                      </a:r>
                    </a:p>
                  </a:txBody>
                  <a:tcPr anchor="ctr">
                    <a:lnL>
                      <a:noFill/>
                    </a:lnL>
                    <a:lnR>
                      <a:noFill/>
                    </a:lnR>
                    <a:lnT>
                      <a:noFill/>
                    </a:lnT>
                    <a:lnB>
                      <a:noFill/>
                    </a:lnB>
                    <a:noFill/>
                  </a:tcPr>
                </a:tc>
                <a:tc>
                  <a:txBody>
                    <a:bodyPr/>
                    <a:lstStyle/>
                    <a:p>
                      <a:r>
                        <a:rPr lang="en-US"/>
                        <a:t>1</a:t>
                      </a:r>
                    </a:p>
                  </a:txBody>
                  <a:tcPr anchor="ctr">
                    <a:lnL>
                      <a:noFill/>
                    </a:lnL>
                    <a:lnR>
                      <a:noFill/>
                    </a:lnR>
                    <a:lnT>
                      <a:noFill/>
                    </a:lnT>
                    <a:lnB>
                      <a:noFill/>
                    </a:lnB>
                    <a:noFill/>
                  </a:tcPr>
                </a:tc>
                <a:extLst>
                  <a:ext uri="{0D108BD9-81ED-4DB2-BD59-A6C34878D82A}">
                    <a16:rowId xmlns:a16="http://schemas.microsoft.com/office/drawing/2014/main" val="2747677285"/>
                  </a:ext>
                </a:extLst>
              </a:tr>
              <a:tr h="0">
                <a:tc>
                  <a:txBody>
                    <a:bodyPr/>
                    <a:lstStyle/>
                    <a:p>
                      <a:r>
                        <a:rPr lang="en-US"/>
                        <a:t>z₄</a:t>
                      </a:r>
                    </a:p>
                  </a:txBody>
                  <a:tcPr anchor="ctr">
                    <a:lnL>
                      <a:noFill/>
                    </a:lnL>
                    <a:lnR>
                      <a:noFill/>
                    </a:lnR>
                    <a:lnT>
                      <a:noFill/>
                    </a:lnT>
                    <a:lnB>
                      <a:noFill/>
                    </a:lnB>
                    <a:noFill/>
                  </a:tcPr>
                </a:tc>
                <a:tc>
                  <a:txBody>
                    <a:bodyPr/>
                    <a:lstStyle/>
                    <a:p>
                      <a:r>
                        <a:rPr lang="en-US" dirty="0"/>
                        <a:t>[-1.0, 1.0]</a:t>
                      </a:r>
                    </a:p>
                  </a:txBody>
                  <a:tcPr anchor="ctr">
                    <a:lnL>
                      <a:noFill/>
                    </a:lnL>
                    <a:lnR>
                      <a:noFill/>
                    </a:lnR>
                    <a:lnT>
                      <a:noFill/>
                    </a:lnT>
                    <a:lnB>
                      <a:noFill/>
                    </a:lnB>
                    <a:noFill/>
                  </a:tcPr>
                </a:tc>
                <a:tc>
                  <a:txBody>
                    <a:bodyPr/>
                    <a:lstStyle/>
                    <a:p>
                      <a:r>
                        <a:rPr lang="en-US"/>
                        <a:t>1</a:t>
                      </a:r>
                    </a:p>
                  </a:txBody>
                  <a:tcPr anchor="ctr">
                    <a:lnL>
                      <a:noFill/>
                    </a:lnL>
                    <a:lnR>
                      <a:noFill/>
                    </a:lnR>
                    <a:lnT>
                      <a:noFill/>
                    </a:lnT>
                    <a:lnB>
                      <a:noFill/>
                    </a:lnB>
                    <a:noFill/>
                  </a:tcPr>
                </a:tc>
                <a:extLst>
                  <a:ext uri="{0D108BD9-81ED-4DB2-BD59-A6C34878D82A}">
                    <a16:rowId xmlns:a16="http://schemas.microsoft.com/office/drawing/2014/main" val="4109681738"/>
                  </a:ext>
                </a:extLst>
              </a:tr>
              <a:tr h="0">
                <a:tc>
                  <a:txBody>
                    <a:bodyPr/>
                    <a:lstStyle/>
                    <a:p>
                      <a:r>
                        <a:rPr lang="en-US"/>
                        <a:t>z₅</a:t>
                      </a:r>
                    </a:p>
                  </a:txBody>
                  <a:tcPr anchor="ctr">
                    <a:lnL>
                      <a:noFill/>
                    </a:lnL>
                    <a:lnR>
                      <a:noFill/>
                    </a:lnR>
                    <a:lnT>
                      <a:noFill/>
                    </a:lnT>
                    <a:lnB>
                      <a:noFill/>
                    </a:lnB>
                    <a:noFill/>
                  </a:tcPr>
                </a:tc>
                <a:tc>
                  <a:txBody>
                    <a:bodyPr/>
                    <a:lstStyle/>
                    <a:p>
                      <a:r>
                        <a:rPr lang="en-US" dirty="0"/>
                        <a:t>[0.93, 0.50]</a:t>
                      </a:r>
                    </a:p>
                  </a:txBody>
                  <a:tcPr anchor="ctr">
                    <a:lnL>
                      <a:noFill/>
                    </a:lnL>
                    <a:lnR>
                      <a:noFill/>
                    </a:lnR>
                    <a:lnT>
                      <a:noFill/>
                    </a:lnT>
                    <a:lnB>
                      <a:noFill/>
                    </a:lnB>
                    <a:noFill/>
                  </a:tcPr>
                </a:tc>
                <a:tc>
                  <a:txBody>
                    <a:bodyPr/>
                    <a:lstStyle/>
                    <a:p>
                      <a:r>
                        <a:rPr lang="en-US" dirty="0"/>
                        <a:t>1 (interpolated fake)</a:t>
                      </a:r>
                    </a:p>
                  </a:txBody>
                  <a:tcPr anchor="ctr">
                    <a:lnL>
                      <a:noFill/>
                    </a:lnL>
                    <a:lnR>
                      <a:noFill/>
                    </a:lnR>
                    <a:lnT>
                      <a:noFill/>
                    </a:lnT>
                    <a:lnB>
                      <a:noFill/>
                    </a:lnB>
                    <a:noFill/>
                  </a:tcPr>
                </a:tc>
                <a:extLst>
                  <a:ext uri="{0D108BD9-81ED-4DB2-BD59-A6C34878D82A}">
                    <a16:rowId xmlns:a16="http://schemas.microsoft.com/office/drawing/2014/main" val="1710283855"/>
                  </a:ext>
                </a:extLst>
              </a:tr>
            </a:tbl>
          </a:graphicData>
        </a:graphic>
      </p:graphicFrame>
      <p:pic>
        <p:nvPicPr>
          <p:cNvPr id="12" name="Picture 11">
            <a:extLst>
              <a:ext uri="{FF2B5EF4-FFF2-40B4-BE49-F238E27FC236}">
                <a16:creationId xmlns:a16="http://schemas.microsoft.com/office/drawing/2014/main" id="{CA20E3B6-F44A-CF8B-C302-959D209E5DDE}"/>
              </a:ext>
            </a:extLst>
          </p:cNvPr>
          <p:cNvPicPr>
            <a:picLocks noChangeAspect="1"/>
          </p:cNvPicPr>
          <p:nvPr/>
        </p:nvPicPr>
        <p:blipFill>
          <a:blip r:embed="rId3"/>
          <a:stretch>
            <a:fillRect/>
          </a:stretch>
        </p:blipFill>
        <p:spPr>
          <a:xfrm>
            <a:off x="454633" y="2265839"/>
            <a:ext cx="6823297" cy="2326321"/>
          </a:xfrm>
          <a:prstGeom prst="rect">
            <a:avLst/>
          </a:prstGeom>
        </p:spPr>
      </p:pic>
    </p:spTree>
    <p:extLst>
      <p:ext uri="{BB962C8B-B14F-4D97-AF65-F5344CB8AC3E}">
        <p14:creationId xmlns:p14="http://schemas.microsoft.com/office/powerpoint/2010/main" val="39069813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57D5C-8683-89DC-5B49-DA19AE8D58C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450B681-2CC4-0A2C-CD21-E4348835E7AB}"/>
              </a:ext>
            </a:extLst>
          </p:cNvPr>
          <p:cNvSpPr txBox="1"/>
          <p:nvPr/>
        </p:nvSpPr>
        <p:spPr>
          <a:xfrm>
            <a:off x="631371" y="413657"/>
            <a:ext cx="8371115" cy="584775"/>
          </a:xfrm>
          <a:prstGeom prst="rect">
            <a:avLst/>
          </a:prstGeom>
          <a:noFill/>
        </p:spPr>
        <p:txBody>
          <a:bodyPr wrap="square" rtlCol="0">
            <a:spAutoFit/>
          </a:bodyPr>
          <a:lstStyle/>
          <a:p>
            <a:r>
              <a:rPr lang="en-US" sz="3200" dirty="0">
                <a:latin typeface="+mj-lt"/>
              </a:rPr>
              <a:t>Results Across Varying Dataset Size :</a:t>
            </a:r>
          </a:p>
        </p:txBody>
      </p:sp>
      <p:pic>
        <p:nvPicPr>
          <p:cNvPr id="4" name="Picture 3">
            <a:extLst>
              <a:ext uri="{FF2B5EF4-FFF2-40B4-BE49-F238E27FC236}">
                <a16:creationId xmlns:a16="http://schemas.microsoft.com/office/drawing/2014/main" id="{E79F96C9-5525-7A79-0762-DD2AEBF438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1223" y="1110343"/>
            <a:ext cx="9949554" cy="4974777"/>
          </a:xfrm>
          <a:prstGeom prst="rect">
            <a:avLst/>
          </a:prstGeom>
        </p:spPr>
      </p:pic>
    </p:spTree>
    <p:extLst>
      <p:ext uri="{BB962C8B-B14F-4D97-AF65-F5344CB8AC3E}">
        <p14:creationId xmlns:p14="http://schemas.microsoft.com/office/powerpoint/2010/main" val="2547875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67A37F-E0FE-89E6-60C2-7306879902E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809137D-1853-E5C1-E664-16AE7B272BDA}"/>
              </a:ext>
            </a:extLst>
          </p:cNvPr>
          <p:cNvSpPr txBox="1"/>
          <p:nvPr/>
        </p:nvSpPr>
        <p:spPr>
          <a:xfrm>
            <a:off x="381000" y="130629"/>
            <a:ext cx="2333716" cy="1138773"/>
          </a:xfrm>
          <a:prstGeom prst="rect">
            <a:avLst/>
          </a:prstGeom>
          <a:noFill/>
        </p:spPr>
        <p:txBody>
          <a:bodyPr wrap="none" rtlCol="0">
            <a:spAutoFit/>
          </a:bodyPr>
          <a:lstStyle/>
          <a:p>
            <a:r>
              <a:rPr lang="en-US" sz="3200" dirty="0"/>
              <a:t>Observation</a:t>
            </a:r>
            <a:r>
              <a:rPr lang="en-US" dirty="0"/>
              <a:t> </a:t>
            </a:r>
          </a:p>
          <a:p>
            <a:endParaRPr lang="en-US" dirty="0"/>
          </a:p>
          <a:p>
            <a:endParaRPr lang="en-US" dirty="0"/>
          </a:p>
        </p:txBody>
      </p:sp>
      <p:sp>
        <p:nvSpPr>
          <p:cNvPr id="4" name="Rectangle 1">
            <a:extLst>
              <a:ext uri="{FF2B5EF4-FFF2-40B4-BE49-F238E27FC236}">
                <a16:creationId xmlns:a16="http://schemas.microsoft.com/office/drawing/2014/main" id="{4AE67C28-5A05-B981-34D7-6D04DF6F5062}"/>
              </a:ext>
            </a:extLst>
          </p:cNvPr>
          <p:cNvSpPr>
            <a:spLocks noChangeArrowheads="1"/>
          </p:cNvSpPr>
          <p:nvPr/>
        </p:nvSpPr>
        <p:spPr bwMode="auto">
          <a:xfrm>
            <a:off x="217714" y="1034566"/>
            <a:ext cx="11996057"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Highest Overall Performance:</a:t>
            </a:r>
            <a:r>
              <a:rPr kumimoji="0" lang="en-US" altLang="en-US" sz="1800" b="0" i="0" u="none" strike="noStrike" cap="none" normalizeH="0" baseline="0" dirty="0">
                <a:ln>
                  <a:noFill/>
                </a:ln>
                <a:solidFill>
                  <a:schemeClr val="tx1"/>
                </a:solidFill>
                <a:effectLst/>
                <a:latin typeface="Arial" panose="020B0604020202020204" pitchFamily="34" charset="0"/>
              </a:rPr>
              <a:t> This method consistently achieves the </a:t>
            </a:r>
            <a:r>
              <a:rPr kumimoji="0" lang="en-US" altLang="en-US" sz="1800" b="1" i="0" u="none" strike="noStrike" cap="none" normalizeH="0" baseline="0" dirty="0">
                <a:ln>
                  <a:noFill/>
                </a:ln>
                <a:solidFill>
                  <a:schemeClr val="tx1"/>
                </a:solidFill>
                <a:effectLst/>
                <a:latin typeface="Arial" panose="020B0604020202020204" pitchFamily="34" charset="0"/>
              </a:rPr>
              <a:t>highest balanced accuracy</a:t>
            </a:r>
            <a:r>
              <a:rPr kumimoji="0" lang="en-US" altLang="en-US" sz="1800" b="0" i="0" u="none" strike="noStrike" cap="none" normalizeH="0" baseline="0" dirty="0">
                <a:ln>
                  <a:noFill/>
                </a:ln>
                <a:solidFill>
                  <a:schemeClr val="tx1"/>
                </a:solidFill>
                <a:effectLst/>
                <a:latin typeface="Arial" panose="020B0604020202020204" pitchFamily="34" charset="0"/>
              </a:rPr>
              <a:t> across most dataset sizes, peaking at ~0.85 for 100% data. This marks a substantial improvement over all prior methods, demonstrating its superior ability to extract and classify features.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Exceptional Gains for Limited Data:</a:t>
            </a:r>
            <a:r>
              <a:rPr kumimoji="0" lang="en-US" altLang="en-US" sz="1800" b="0" i="0" u="none" strike="noStrike" cap="none" normalizeH="0" baseline="0" dirty="0">
                <a:ln>
                  <a:noFill/>
                </a:ln>
                <a:solidFill>
                  <a:schemeClr val="tx1"/>
                </a:solidFill>
                <a:effectLst/>
                <a:latin typeface="Arial" panose="020B0604020202020204" pitchFamily="34" charset="0"/>
              </a:rPr>
              <a:t> The most striking result is the dramatic improvement for the </a:t>
            </a:r>
            <a:r>
              <a:rPr kumimoji="0" lang="en-US" altLang="en-US" sz="1800" b="1" i="0" u="none" strike="noStrike" cap="none" normalizeH="0" baseline="0" dirty="0">
                <a:ln>
                  <a:noFill/>
                </a:ln>
                <a:solidFill>
                  <a:schemeClr val="tx1"/>
                </a:solidFill>
                <a:effectLst/>
                <a:latin typeface="Arial" panose="020B0604020202020204" pitchFamily="34" charset="0"/>
              </a:rPr>
              <a:t>25% dataset</a:t>
            </a:r>
            <a:r>
              <a:rPr kumimoji="0" lang="en-US" altLang="en-US" sz="1800" b="0" i="0" u="none" strike="noStrike" cap="none" normalizeH="0" baseline="0" dirty="0">
                <a:ln>
                  <a:noFill/>
                </a:ln>
                <a:solidFill>
                  <a:schemeClr val="tx1"/>
                </a:solidFill>
                <a:effectLst/>
                <a:latin typeface="Arial" panose="020B0604020202020204" pitchFamily="34" charset="0"/>
              </a:rPr>
              <a:t>, where accuracy surges from ~0.55 (Method 2) or ~0.65 (Method 3) to </a:t>
            </a:r>
            <a:r>
              <a:rPr kumimoji="0" lang="en-US" altLang="en-US" sz="1800" b="1" i="0" u="none" strike="noStrike" cap="none" normalizeH="0" baseline="0" dirty="0">
                <a:ln>
                  <a:noFill/>
                </a:ln>
                <a:solidFill>
                  <a:schemeClr val="tx1"/>
                </a:solidFill>
                <a:effectLst/>
                <a:latin typeface="Arial" panose="020B0604020202020204" pitchFamily="34" charset="0"/>
              </a:rPr>
              <a:t>~0.76</a:t>
            </a:r>
            <a:r>
              <a:rPr kumimoji="0" lang="en-US" altLang="en-US" sz="1800" b="0" i="0" u="none" strike="noStrike" cap="none" normalizeH="0" baseline="0" dirty="0">
                <a:ln>
                  <a:noFill/>
                </a:ln>
                <a:solidFill>
                  <a:schemeClr val="tx1"/>
                </a:solidFill>
                <a:effectLst/>
                <a:latin typeface="Arial" panose="020B0604020202020204" pitchFamily="34" charset="0"/>
              </a:rPr>
              <a:t>. This highlights </a:t>
            </a:r>
            <a:r>
              <a:rPr kumimoji="0" lang="en-US" altLang="en-US" sz="1800" b="0" i="0" u="none" strike="noStrike" cap="none" normalizeH="0" baseline="0" dirty="0" err="1">
                <a:ln>
                  <a:noFill/>
                </a:ln>
                <a:solidFill>
                  <a:schemeClr val="tx1"/>
                </a:solidFill>
                <a:effectLst/>
                <a:latin typeface="Arial" panose="020B0604020202020204" pitchFamily="34" charset="0"/>
              </a:rPr>
              <a:t>Slerp's</a:t>
            </a:r>
            <a:r>
              <a:rPr kumimoji="0" lang="en-US" altLang="en-US" sz="1800" b="0" i="0" u="none" strike="noStrike" cap="none" normalizeH="0" baseline="0" dirty="0">
                <a:ln>
                  <a:noFill/>
                </a:ln>
                <a:solidFill>
                  <a:schemeClr val="tx1"/>
                </a:solidFill>
                <a:effectLst/>
                <a:latin typeface="Arial" panose="020B0604020202020204" pitchFamily="34" charset="0"/>
              </a:rPr>
              <a:t> effectiveness in compensating for data scarcity by synthesizing meaningful latent-space variations.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For smaller datasets (25%), the training exhibits a </a:t>
            </a:r>
            <a:r>
              <a:rPr kumimoji="0" lang="en-US" altLang="en-US" sz="1800" b="1" i="0" u="none" strike="noStrike" cap="none" normalizeH="0" baseline="0" dirty="0">
                <a:ln>
                  <a:noFill/>
                </a:ln>
                <a:solidFill>
                  <a:schemeClr val="tx1"/>
                </a:solidFill>
                <a:effectLst/>
                <a:latin typeface="Arial" panose="020B0604020202020204" pitchFamily="34" charset="0"/>
              </a:rPr>
              <a:t>pronounced initial lag</a:t>
            </a:r>
            <a:r>
              <a:rPr kumimoji="0" lang="en-US" altLang="en-US" sz="1800" b="0" i="0" u="none" strike="noStrike" cap="none" normalizeH="0" baseline="0" dirty="0">
                <a:ln>
                  <a:noFill/>
                </a:ln>
                <a:solidFill>
                  <a:schemeClr val="tx1"/>
                </a:solidFill>
                <a:effectLst/>
                <a:latin typeface="Arial" panose="020B0604020202020204" pitchFamily="34" charset="0"/>
              </a:rPr>
              <a:t> (slow learning for first few epochs) followed by a </a:t>
            </a:r>
            <a:r>
              <a:rPr kumimoji="0" lang="en-US" altLang="en-US" sz="1800" b="1" i="0" u="none" strike="noStrike" cap="none" normalizeH="0" baseline="0" dirty="0">
                <a:ln>
                  <a:noFill/>
                </a:ln>
                <a:solidFill>
                  <a:schemeClr val="tx1"/>
                </a:solidFill>
                <a:effectLst/>
                <a:latin typeface="Arial" panose="020B0604020202020204" pitchFamily="34" charset="0"/>
              </a:rPr>
              <a:t>sudden and significant acceleration</a:t>
            </a:r>
            <a:r>
              <a:rPr kumimoji="0" lang="en-US" altLang="en-US" sz="1800" b="0" i="0" u="none" strike="noStrike" cap="none" normalizeH="0" baseline="0" dirty="0">
                <a:ln>
                  <a:noFill/>
                </a:ln>
                <a:solidFill>
                  <a:schemeClr val="tx1"/>
                </a:solidFill>
                <a:effectLst/>
                <a:latin typeface="Arial" panose="020B0604020202020204" pitchFamily="34" charset="0"/>
              </a:rPr>
              <a:t> in performance. This suggests </a:t>
            </a:r>
            <a:r>
              <a:rPr kumimoji="0" lang="en-US" altLang="en-US" sz="1800" b="0" i="0" u="none" strike="noStrike" cap="none" normalizeH="0" baseline="0" dirty="0" err="1">
                <a:ln>
                  <a:noFill/>
                </a:ln>
                <a:solidFill>
                  <a:schemeClr val="tx1"/>
                </a:solidFill>
                <a:effectLst/>
                <a:latin typeface="Arial" panose="020B0604020202020204" pitchFamily="34" charset="0"/>
              </a:rPr>
              <a:t>Slerp's</a:t>
            </a:r>
            <a:r>
              <a:rPr kumimoji="0" lang="en-US" altLang="en-US" sz="1800" b="0" i="0" u="none" strike="noStrike" cap="none" normalizeH="0" baseline="0" dirty="0">
                <a:ln>
                  <a:noFill/>
                </a:ln>
                <a:solidFill>
                  <a:schemeClr val="tx1"/>
                </a:solidFill>
                <a:effectLst/>
                <a:latin typeface="Arial" panose="020B0604020202020204" pitchFamily="34" charset="0"/>
              </a:rPr>
              <a:t> full benefits become apparent once sufficient initial feature understanding is established.</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Accelerated Initial Learning for Abundant Data:</a:t>
            </a:r>
            <a:r>
              <a:rPr kumimoji="0" lang="en-US" altLang="en-US" sz="1800" b="0" i="0" u="none" strike="noStrike" cap="none" normalizeH="0" baseline="0" dirty="0">
                <a:ln>
                  <a:noFill/>
                </a:ln>
                <a:solidFill>
                  <a:schemeClr val="tx1"/>
                </a:solidFill>
                <a:effectLst/>
                <a:latin typeface="Arial" panose="020B0604020202020204" pitchFamily="34" charset="0"/>
              </a:rPr>
              <a:t> Conversely, with ample data (75% and 100%), the model demonstrates </a:t>
            </a:r>
            <a:r>
              <a:rPr kumimoji="0" lang="en-US" altLang="en-US" sz="1800" b="1" i="0" u="none" strike="noStrike" cap="none" normalizeH="0" baseline="0" dirty="0">
                <a:ln>
                  <a:noFill/>
                </a:ln>
                <a:solidFill>
                  <a:schemeClr val="tx1"/>
                </a:solidFill>
                <a:effectLst/>
                <a:latin typeface="Arial" panose="020B0604020202020204" pitchFamily="34" charset="0"/>
              </a:rPr>
              <a:t>extremely rapid learning from epoch 0</a:t>
            </a:r>
            <a:r>
              <a:rPr kumimoji="0" lang="en-US" altLang="en-US" sz="1800" b="0" i="0" u="none" strike="noStrike" cap="none" normalizeH="0" baseline="0" dirty="0">
                <a:ln>
                  <a:noFill/>
                </a:ln>
                <a:solidFill>
                  <a:schemeClr val="tx1"/>
                </a:solidFill>
                <a:effectLst/>
                <a:latin typeface="Arial" panose="020B0604020202020204" pitchFamily="34" charset="0"/>
              </a:rPr>
              <a:t>, quickly achieving high accuracy. This indicates the potent combination of </a:t>
            </a:r>
            <a:r>
              <a:rPr kumimoji="0" lang="en-US" altLang="en-US" sz="1800" b="0" i="0" u="none" strike="noStrike" cap="none" normalizeH="0" baseline="0" dirty="0" err="1">
                <a:ln>
                  <a:noFill/>
                </a:ln>
                <a:solidFill>
                  <a:schemeClr val="tx1"/>
                </a:solidFill>
                <a:effectLst/>
                <a:latin typeface="Arial" panose="020B0604020202020204" pitchFamily="34" charset="0"/>
              </a:rPr>
              <a:t>Slerp</a:t>
            </a:r>
            <a:r>
              <a:rPr kumimoji="0" lang="en-US" altLang="en-US" sz="1800" b="0" i="0" u="none" strike="noStrike" cap="none" normalizeH="0" baseline="0" dirty="0">
                <a:ln>
                  <a:noFill/>
                </a:ln>
                <a:solidFill>
                  <a:schemeClr val="tx1"/>
                </a:solidFill>
                <a:effectLst/>
                <a:latin typeface="Arial" panose="020B0604020202020204" pitchFamily="34" charset="0"/>
              </a:rPr>
              <a:t> augmentation and the multi-objective loss function (Cross-Entropy + Alignment + Uniformity) efficiently guides the feature space organization.</a:t>
            </a:r>
          </a:p>
        </p:txBody>
      </p:sp>
    </p:spTree>
    <p:extLst>
      <p:ext uri="{BB962C8B-B14F-4D97-AF65-F5344CB8AC3E}">
        <p14:creationId xmlns:p14="http://schemas.microsoft.com/office/powerpoint/2010/main" val="9752722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3DDD4-7E94-F884-92CD-9A013E3FCF6A}"/>
              </a:ext>
            </a:extLst>
          </p:cNvPr>
          <p:cNvSpPr>
            <a:spLocks noGrp="1"/>
          </p:cNvSpPr>
          <p:nvPr>
            <p:ph type="title"/>
          </p:nvPr>
        </p:nvSpPr>
        <p:spPr>
          <a:xfrm>
            <a:off x="1447191" y="1235624"/>
            <a:ext cx="9607661" cy="1056319"/>
          </a:xfrm>
        </p:spPr>
        <p:txBody>
          <a:bodyPr>
            <a:normAutofit/>
          </a:bodyPr>
          <a:lstStyle/>
          <a:p>
            <a:r>
              <a:rPr lang="en-US" cap="none" dirty="0"/>
              <a:t>Comparing Methods Across Varying Dataset Size - I</a:t>
            </a:r>
            <a:br>
              <a:rPr lang="en-US" dirty="0"/>
            </a:br>
            <a:endParaRPr lang="en-US" dirty="0"/>
          </a:p>
        </p:txBody>
      </p:sp>
      <p:pic>
        <p:nvPicPr>
          <p:cNvPr id="12290" name="Picture 2">
            <a:extLst>
              <a:ext uri="{FF2B5EF4-FFF2-40B4-BE49-F238E27FC236}">
                <a16:creationId xmlns:a16="http://schemas.microsoft.com/office/drawing/2014/main" id="{6409934A-E53F-320A-2E24-55F963D190A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6465" y="2453919"/>
            <a:ext cx="5629536" cy="2814767"/>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2E39681D-1856-8BC1-41BC-C178B5595E29}"/>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338106" y="2453919"/>
            <a:ext cx="5629533" cy="2814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08483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8EE39-812D-0882-4FD0-93A4107F2EEF}"/>
              </a:ext>
            </a:extLst>
          </p:cNvPr>
          <p:cNvSpPr>
            <a:spLocks noGrp="1"/>
          </p:cNvSpPr>
          <p:nvPr>
            <p:ph type="title"/>
          </p:nvPr>
        </p:nvSpPr>
        <p:spPr>
          <a:xfrm>
            <a:off x="1447191" y="1235624"/>
            <a:ext cx="9607661" cy="1056319"/>
          </a:xfrm>
        </p:spPr>
        <p:txBody>
          <a:bodyPr/>
          <a:lstStyle/>
          <a:p>
            <a:r>
              <a:rPr lang="en-US" cap="none" dirty="0"/>
              <a:t>Comparing Methods Across Varying Dataset Size - II</a:t>
            </a:r>
            <a:endParaRPr lang="en-US" dirty="0"/>
          </a:p>
        </p:txBody>
      </p:sp>
      <p:pic>
        <p:nvPicPr>
          <p:cNvPr id="13314" name="Picture 2">
            <a:extLst>
              <a:ext uri="{FF2B5EF4-FFF2-40B4-BE49-F238E27FC236}">
                <a16:creationId xmlns:a16="http://schemas.microsoft.com/office/drawing/2014/main" id="{B9795053-E2F4-5F81-AD03-248066877424}"/>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00729" y="2460171"/>
            <a:ext cx="5695271" cy="2847635"/>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404CED86-0CAA-B663-0DA6-6C05A6D9B1DC}"/>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303056" y="2466521"/>
            <a:ext cx="5682571" cy="2841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4838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769FE-C589-8406-27C4-27C8BD7AA4BC}"/>
              </a:ext>
            </a:extLst>
          </p:cNvPr>
          <p:cNvSpPr>
            <a:spLocks noGrp="1"/>
          </p:cNvSpPr>
          <p:nvPr>
            <p:ph type="title"/>
          </p:nvPr>
        </p:nvSpPr>
        <p:spPr>
          <a:xfrm>
            <a:off x="1447191" y="804163"/>
            <a:ext cx="9610323" cy="1056319"/>
          </a:xfrm>
        </p:spPr>
        <p:txBody>
          <a:bodyPr/>
          <a:lstStyle/>
          <a:p>
            <a:pPr algn="ctr"/>
            <a:r>
              <a:rPr lang="en-US" cap="none" dirty="0"/>
              <a:t>AUROC Comparison Across Methods On Varying Dataset Size</a:t>
            </a:r>
          </a:p>
        </p:txBody>
      </p:sp>
      <p:pic>
        <p:nvPicPr>
          <p:cNvPr id="8" name="Content Placeholder 7">
            <a:extLst>
              <a:ext uri="{FF2B5EF4-FFF2-40B4-BE49-F238E27FC236}">
                <a16:creationId xmlns:a16="http://schemas.microsoft.com/office/drawing/2014/main" id="{F100F718-B536-4499-ECC1-B9F44DD266D3}"/>
              </a:ext>
            </a:extLst>
          </p:cNvPr>
          <p:cNvPicPr>
            <a:picLocks noGrp="1" noChangeAspect="1"/>
          </p:cNvPicPr>
          <p:nvPr>
            <p:ph sz="quarter" idx="4"/>
          </p:nvPr>
        </p:nvPicPr>
        <p:blipFill>
          <a:blip r:embed="rId2"/>
          <a:stretch>
            <a:fillRect/>
          </a:stretch>
        </p:blipFill>
        <p:spPr>
          <a:xfrm>
            <a:off x="6128496" y="3036614"/>
            <a:ext cx="5855461" cy="1601777"/>
          </a:xfrm>
        </p:spPr>
      </p:pic>
      <p:pic>
        <p:nvPicPr>
          <p:cNvPr id="14338" name="Picture 2">
            <a:extLst>
              <a:ext uri="{FF2B5EF4-FFF2-40B4-BE49-F238E27FC236}">
                <a16:creationId xmlns:a16="http://schemas.microsoft.com/office/drawing/2014/main" id="{EB4C406F-A0F7-9374-34A6-A2DB8BA6A5C2}"/>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208043" y="2101521"/>
            <a:ext cx="5786606" cy="3471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2846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98FCA-9B44-2DCC-143F-B68407BCDD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D10486-78FE-45E0-8217-93B6ACA588FD}"/>
              </a:ext>
            </a:extLst>
          </p:cNvPr>
          <p:cNvSpPr>
            <a:spLocks noGrp="1"/>
          </p:cNvSpPr>
          <p:nvPr>
            <p:ph type="title"/>
          </p:nvPr>
        </p:nvSpPr>
        <p:spPr>
          <a:xfrm>
            <a:off x="1447191" y="804163"/>
            <a:ext cx="9610323" cy="1056319"/>
          </a:xfrm>
        </p:spPr>
        <p:txBody>
          <a:bodyPr/>
          <a:lstStyle/>
          <a:p>
            <a:pPr algn="ctr"/>
            <a:r>
              <a:rPr lang="en-US" cap="none" dirty="0"/>
              <a:t>Balanced Accuracy Comparison Across Methods On Varying Dataset Size</a:t>
            </a:r>
          </a:p>
        </p:txBody>
      </p:sp>
      <p:pic>
        <p:nvPicPr>
          <p:cNvPr id="15362" name="Picture 2">
            <a:extLst>
              <a:ext uri="{FF2B5EF4-FFF2-40B4-BE49-F238E27FC236}">
                <a16:creationId xmlns:a16="http://schemas.microsoft.com/office/drawing/2014/main" id="{689C6AB4-4944-31F5-BD4E-1FBE00D0FD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629" y="2172380"/>
            <a:ext cx="5857875" cy="3514725"/>
          </a:xfrm>
          <a:prstGeom prst="rect">
            <a:avLst/>
          </a:prstGeom>
          <a:noFill/>
          <a:extLst>
            <a:ext uri="{909E8E84-426E-40DD-AFC4-6F175D3DCCD1}">
              <a14:hiddenFill xmlns:a14="http://schemas.microsoft.com/office/drawing/2010/main">
                <a:solidFill>
                  <a:srgbClr val="FFFFFF"/>
                </a:solidFill>
              </a14:hiddenFill>
            </a:ext>
          </a:extLst>
        </p:spPr>
      </p:pic>
      <p:pic>
        <p:nvPicPr>
          <p:cNvPr id="10" name="Content Placeholder 9">
            <a:extLst>
              <a:ext uri="{FF2B5EF4-FFF2-40B4-BE49-F238E27FC236}">
                <a16:creationId xmlns:a16="http://schemas.microsoft.com/office/drawing/2014/main" id="{53127199-D368-BF2E-2B60-E45AC5ADE200}"/>
              </a:ext>
            </a:extLst>
          </p:cNvPr>
          <p:cNvPicPr>
            <a:picLocks noGrp="1" noChangeAspect="1"/>
          </p:cNvPicPr>
          <p:nvPr>
            <p:ph sz="quarter" idx="4"/>
          </p:nvPr>
        </p:nvPicPr>
        <p:blipFill>
          <a:blip r:embed="rId3"/>
          <a:stretch>
            <a:fillRect/>
          </a:stretch>
        </p:blipFill>
        <p:spPr>
          <a:xfrm>
            <a:off x="6252352" y="2989068"/>
            <a:ext cx="5669545" cy="1582932"/>
          </a:xfrm>
        </p:spPr>
      </p:pic>
      <p:sp>
        <p:nvSpPr>
          <p:cNvPr id="11" name="TextBox 10">
            <a:extLst>
              <a:ext uri="{FF2B5EF4-FFF2-40B4-BE49-F238E27FC236}">
                <a16:creationId xmlns:a16="http://schemas.microsoft.com/office/drawing/2014/main" id="{68E2E7BB-3C02-A276-FE52-B1E64687855D}"/>
              </a:ext>
            </a:extLst>
          </p:cNvPr>
          <p:cNvSpPr txBox="1"/>
          <p:nvPr/>
        </p:nvSpPr>
        <p:spPr>
          <a:xfrm rot="16200000">
            <a:off x="-293707" y="3811055"/>
            <a:ext cx="1260281" cy="261610"/>
          </a:xfrm>
          <a:prstGeom prst="rect">
            <a:avLst/>
          </a:prstGeom>
          <a:solidFill>
            <a:schemeClr val="bg1"/>
          </a:solidFill>
        </p:spPr>
        <p:txBody>
          <a:bodyPr wrap="none" rtlCol="0">
            <a:spAutoFit/>
          </a:bodyPr>
          <a:lstStyle/>
          <a:p>
            <a:r>
              <a:rPr lang="en-US" sz="1100" dirty="0"/>
              <a:t>Balanced Accuracy</a:t>
            </a:r>
          </a:p>
        </p:txBody>
      </p:sp>
    </p:spTree>
    <p:extLst>
      <p:ext uri="{BB962C8B-B14F-4D97-AF65-F5344CB8AC3E}">
        <p14:creationId xmlns:p14="http://schemas.microsoft.com/office/powerpoint/2010/main" val="1096281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0E6D9-1D2D-9C80-265A-5A7BEA6C8C3C}"/>
              </a:ext>
            </a:extLst>
          </p:cNvPr>
          <p:cNvSpPr>
            <a:spLocks noGrp="1"/>
          </p:cNvSpPr>
          <p:nvPr>
            <p:ph type="title"/>
          </p:nvPr>
        </p:nvSpPr>
        <p:spPr/>
        <p:txBody>
          <a:bodyPr/>
          <a:lstStyle/>
          <a:p>
            <a:pPr algn="ctr"/>
            <a:br>
              <a:rPr lang="en-US" dirty="0"/>
            </a:br>
            <a:r>
              <a:rPr lang="en-US" dirty="0">
                <a:solidFill>
                  <a:srgbClr val="C00000"/>
                </a:solidFill>
              </a:rPr>
              <a:t>Motivation</a:t>
            </a:r>
          </a:p>
        </p:txBody>
      </p:sp>
      <p:sp>
        <p:nvSpPr>
          <p:cNvPr id="3" name="TextBox 2">
            <a:extLst>
              <a:ext uri="{FF2B5EF4-FFF2-40B4-BE49-F238E27FC236}">
                <a16:creationId xmlns:a16="http://schemas.microsoft.com/office/drawing/2014/main" id="{A9B43E74-31B5-B9CF-B4A6-069951807385}"/>
              </a:ext>
            </a:extLst>
          </p:cNvPr>
          <p:cNvSpPr txBox="1"/>
          <p:nvPr/>
        </p:nvSpPr>
        <p:spPr>
          <a:xfrm>
            <a:off x="1451579" y="2374849"/>
            <a:ext cx="9498919" cy="1569660"/>
          </a:xfrm>
          <a:prstGeom prst="rect">
            <a:avLst/>
          </a:prstGeom>
          <a:noFill/>
        </p:spPr>
        <p:txBody>
          <a:bodyPr wrap="square" rtlCol="0">
            <a:spAutoFit/>
          </a:bodyPr>
          <a:lstStyle/>
          <a:p>
            <a:r>
              <a:rPr lang="en-US" sz="2400" dirty="0"/>
              <a:t>As deepfakes become more realistic, they pose serious risks in areas like misinformation, identity fraud, and public trust. A simple, generalizable, and efficient detection method is essential to help protect individuals and systems from being misled by fake visual content.</a:t>
            </a:r>
          </a:p>
        </p:txBody>
      </p:sp>
      <p:sp>
        <p:nvSpPr>
          <p:cNvPr id="4" name="TextBox 3">
            <a:extLst>
              <a:ext uri="{FF2B5EF4-FFF2-40B4-BE49-F238E27FC236}">
                <a16:creationId xmlns:a16="http://schemas.microsoft.com/office/drawing/2014/main" id="{6CFEADF7-8C01-3743-17D9-07C9970ED06A}"/>
              </a:ext>
            </a:extLst>
          </p:cNvPr>
          <p:cNvSpPr txBox="1"/>
          <p:nvPr/>
        </p:nvSpPr>
        <p:spPr>
          <a:xfrm>
            <a:off x="1451579" y="4223657"/>
            <a:ext cx="9415612" cy="830997"/>
          </a:xfrm>
          <a:prstGeom prst="rect">
            <a:avLst/>
          </a:prstGeom>
          <a:noFill/>
        </p:spPr>
        <p:txBody>
          <a:bodyPr wrap="square" rtlCol="0">
            <a:spAutoFit/>
          </a:bodyPr>
          <a:lstStyle/>
          <a:p>
            <a:r>
              <a:rPr lang="en-US" sz="2400" dirty="0"/>
              <a:t>For example, a fake video/Image of a political leader saying something controversial could spread false information and cause public unrest</a:t>
            </a:r>
          </a:p>
        </p:txBody>
      </p:sp>
    </p:spTree>
    <p:extLst>
      <p:ext uri="{BB962C8B-B14F-4D97-AF65-F5344CB8AC3E}">
        <p14:creationId xmlns:p14="http://schemas.microsoft.com/office/powerpoint/2010/main" val="14491817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D6F1B-164D-0865-8B71-ADF2355E43B9}"/>
              </a:ext>
            </a:extLst>
          </p:cNvPr>
          <p:cNvSpPr>
            <a:spLocks noGrp="1"/>
          </p:cNvSpPr>
          <p:nvPr>
            <p:ph type="title"/>
          </p:nvPr>
        </p:nvSpPr>
        <p:spPr>
          <a:xfrm>
            <a:off x="293305" y="195942"/>
            <a:ext cx="9607661" cy="565082"/>
          </a:xfrm>
        </p:spPr>
        <p:txBody>
          <a:bodyPr>
            <a:normAutofit fontScale="90000"/>
          </a:bodyPr>
          <a:lstStyle/>
          <a:p>
            <a:r>
              <a:rPr lang="en-US" dirty="0"/>
              <a:t>Cross-Dataset Evaluation</a:t>
            </a:r>
            <a:br>
              <a:rPr lang="en-US" b="1" dirty="0"/>
            </a:br>
            <a:endParaRPr lang="en-US" dirty="0"/>
          </a:p>
        </p:txBody>
      </p:sp>
      <p:pic>
        <p:nvPicPr>
          <p:cNvPr id="9" name="Content Placeholder 8">
            <a:extLst>
              <a:ext uri="{FF2B5EF4-FFF2-40B4-BE49-F238E27FC236}">
                <a16:creationId xmlns:a16="http://schemas.microsoft.com/office/drawing/2014/main" id="{BD73B404-3DCB-5326-ED76-3E3D37FC5AB9}"/>
              </a:ext>
            </a:extLst>
          </p:cNvPr>
          <p:cNvPicPr>
            <a:picLocks noGrp="1" noChangeAspect="1"/>
          </p:cNvPicPr>
          <p:nvPr>
            <p:ph sz="quarter" idx="4"/>
          </p:nvPr>
        </p:nvPicPr>
        <p:blipFill>
          <a:blip r:embed="rId2"/>
          <a:stretch>
            <a:fillRect/>
          </a:stretch>
        </p:blipFill>
        <p:spPr>
          <a:xfrm>
            <a:off x="6278593" y="3124201"/>
            <a:ext cx="5703398" cy="1622126"/>
          </a:xfrm>
        </p:spPr>
      </p:pic>
      <p:sp>
        <p:nvSpPr>
          <p:cNvPr id="7" name="TextBox 6">
            <a:extLst>
              <a:ext uri="{FF2B5EF4-FFF2-40B4-BE49-F238E27FC236}">
                <a16:creationId xmlns:a16="http://schemas.microsoft.com/office/drawing/2014/main" id="{0F63842B-8CEC-FBFD-B7BF-0713C93710B7}"/>
              </a:ext>
            </a:extLst>
          </p:cNvPr>
          <p:cNvSpPr txBox="1"/>
          <p:nvPr/>
        </p:nvSpPr>
        <p:spPr>
          <a:xfrm>
            <a:off x="1447191" y="1233331"/>
            <a:ext cx="8860759" cy="523220"/>
          </a:xfrm>
          <a:prstGeom prst="rect">
            <a:avLst/>
          </a:prstGeom>
          <a:noFill/>
        </p:spPr>
        <p:txBody>
          <a:bodyPr wrap="none" rtlCol="0">
            <a:spAutoFit/>
          </a:bodyPr>
          <a:lstStyle/>
          <a:p>
            <a:r>
              <a:rPr lang="en-US" sz="2800" dirty="0"/>
              <a:t>AUROC Comparison Across Methods on Different Dataset</a:t>
            </a:r>
            <a:endParaRPr lang="en-US" sz="2800" b="1" dirty="0">
              <a:effectLst/>
            </a:endParaRPr>
          </a:p>
        </p:txBody>
      </p:sp>
      <p:pic>
        <p:nvPicPr>
          <p:cNvPr id="16386" name="Picture 2">
            <a:extLst>
              <a:ext uri="{FF2B5EF4-FFF2-40B4-BE49-F238E27FC236}">
                <a16:creationId xmlns:a16="http://schemas.microsoft.com/office/drawing/2014/main" id="{4ABD28B0-A33A-7CE8-666B-277E189B7D1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36315" y="2228858"/>
            <a:ext cx="5659685" cy="3395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47990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74B52-33D6-A047-6472-1773FE95EB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9490E6-67BB-C85A-8488-A5C524AED6EA}"/>
              </a:ext>
            </a:extLst>
          </p:cNvPr>
          <p:cNvSpPr>
            <a:spLocks noGrp="1"/>
          </p:cNvSpPr>
          <p:nvPr>
            <p:ph type="title"/>
          </p:nvPr>
        </p:nvSpPr>
        <p:spPr>
          <a:xfrm>
            <a:off x="293305" y="195942"/>
            <a:ext cx="9607661" cy="565082"/>
          </a:xfrm>
        </p:spPr>
        <p:txBody>
          <a:bodyPr>
            <a:normAutofit fontScale="90000"/>
          </a:bodyPr>
          <a:lstStyle/>
          <a:p>
            <a:r>
              <a:rPr lang="en-US" dirty="0"/>
              <a:t>Cross-Dataset Evaluation</a:t>
            </a:r>
            <a:br>
              <a:rPr lang="en-US" b="1" dirty="0"/>
            </a:br>
            <a:endParaRPr lang="en-US" dirty="0"/>
          </a:p>
        </p:txBody>
      </p:sp>
      <p:sp>
        <p:nvSpPr>
          <p:cNvPr id="7" name="TextBox 6">
            <a:extLst>
              <a:ext uri="{FF2B5EF4-FFF2-40B4-BE49-F238E27FC236}">
                <a16:creationId xmlns:a16="http://schemas.microsoft.com/office/drawing/2014/main" id="{082D011A-2849-3345-6302-B2487B1358CC}"/>
              </a:ext>
            </a:extLst>
          </p:cNvPr>
          <p:cNvSpPr txBox="1"/>
          <p:nvPr/>
        </p:nvSpPr>
        <p:spPr>
          <a:xfrm>
            <a:off x="1145674" y="1233331"/>
            <a:ext cx="10618603" cy="523220"/>
          </a:xfrm>
          <a:prstGeom prst="rect">
            <a:avLst/>
          </a:prstGeom>
          <a:noFill/>
        </p:spPr>
        <p:txBody>
          <a:bodyPr wrap="square" rtlCol="0">
            <a:spAutoFit/>
          </a:bodyPr>
          <a:lstStyle/>
          <a:p>
            <a:r>
              <a:rPr lang="en-US" sz="2800" dirty="0"/>
              <a:t>Balanced Accuracy Comparison Across Methods on Different Datasets</a:t>
            </a:r>
            <a:endParaRPr lang="en-US" sz="2800" b="1" dirty="0">
              <a:effectLst/>
            </a:endParaRPr>
          </a:p>
        </p:txBody>
      </p:sp>
      <p:pic>
        <p:nvPicPr>
          <p:cNvPr id="17410" name="Picture 2">
            <a:extLst>
              <a:ext uri="{FF2B5EF4-FFF2-40B4-BE49-F238E27FC236}">
                <a16:creationId xmlns:a16="http://schemas.microsoft.com/office/drawing/2014/main" id="{E28D11DB-CCB3-DE09-6D29-2972EF35732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210009" y="2135301"/>
            <a:ext cx="5999877" cy="3599926"/>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7">
            <a:extLst>
              <a:ext uri="{FF2B5EF4-FFF2-40B4-BE49-F238E27FC236}">
                <a16:creationId xmlns:a16="http://schemas.microsoft.com/office/drawing/2014/main" id="{65029D21-00F3-1BF8-8895-360286507FA8}"/>
              </a:ext>
            </a:extLst>
          </p:cNvPr>
          <p:cNvPicPr>
            <a:picLocks noGrp="1" noChangeAspect="1"/>
          </p:cNvPicPr>
          <p:nvPr>
            <p:ph sz="quarter" idx="4"/>
          </p:nvPr>
        </p:nvPicPr>
        <p:blipFill>
          <a:blip r:embed="rId3"/>
          <a:stretch>
            <a:fillRect/>
          </a:stretch>
        </p:blipFill>
        <p:spPr>
          <a:xfrm>
            <a:off x="6411913" y="3135086"/>
            <a:ext cx="5610515" cy="1510764"/>
          </a:xfrm>
        </p:spPr>
      </p:pic>
    </p:spTree>
    <p:extLst>
      <p:ext uri="{BB962C8B-B14F-4D97-AF65-F5344CB8AC3E}">
        <p14:creationId xmlns:p14="http://schemas.microsoft.com/office/powerpoint/2010/main" val="31808261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1C6B2-2FB6-8FC1-CF5E-4A3C5969415A}"/>
              </a:ext>
            </a:extLst>
          </p:cNvPr>
          <p:cNvSpPr>
            <a:spLocks noGrp="1"/>
          </p:cNvSpPr>
          <p:nvPr>
            <p:ph type="title"/>
          </p:nvPr>
        </p:nvSpPr>
        <p:spPr/>
        <p:txBody>
          <a:bodyPr/>
          <a:lstStyle/>
          <a:p>
            <a:br>
              <a:rPr lang="en-US" cap="none" dirty="0"/>
            </a:br>
            <a:r>
              <a:rPr lang="en-US" cap="none" dirty="0"/>
              <a:t>Sample Test Image Taken From FF++ Dataset !</a:t>
            </a:r>
          </a:p>
        </p:txBody>
      </p:sp>
      <p:pic>
        <p:nvPicPr>
          <p:cNvPr id="6" name="Content Placeholder 5">
            <a:extLst>
              <a:ext uri="{FF2B5EF4-FFF2-40B4-BE49-F238E27FC236}">
                <a16:creationId xmlns:a16="http://schemas.microsoft.com/office/drawing/2014/main" id="{06DF214C-67C6-9CD5-CBF4-5ACDB1FE031B}"/>
              </a:ext>
            </a:extLst>
          </p:cNvPr>
          <p:cNvPicPr>
            <a:picLocks noGrp="1" noChangeAspect="1"/>
          </p:cNvPicPr>
          <p:nvPr>
            <p:ph sz="half" idx="1"/>
          </p:nvPr>
        </p:nvPicPr>
        <p:blipFill>
          <a:blip r:embed="rId2"/>
          <a:stretch>
            <a:fillRect/>
          </a:stretch>
        </p:blipFill>
        <p:spPr>
          <a:xfrm>
            <a:off x="679559" y="2220686"/>
            <a:ext cx="5296698" cy="3148238"/>
          </a:xfrm>
        </p:spPr>
      </p:pic>
      <p:pic>
        <p:nvPicPr>
          <p:cNvPr id="8" name="Content Placeholder 7">
            <a:extLst>
              <a:ext uri="{FF2B5EF4-FFF2-40B4-BE49-F238E27FC236}">
                <a16:creationId xmlns:a16="http://schemas.microsoft.com/office/drawing/2014/main" id="{B5A3F095-A66F-1515-04E7-B2EEF7835096}"/>
              </a:ext>
            </a:extLst>
          </p:cNvPr>
          <p:cNvPicPr>
            <a:picLocks noGrp="1" noChangeAspect="1"/>
          </p:cNvPicPr>
          <p:nvPr>
            <p:ph sz="half" idx="2"/>
          </p:nvPr>
        </p:nvPicPr>
        <p:blipFill>
          <a:blip r:embed="rId3"/>
          <a:stretch>
            <a:fillRect/>
          </a:stretch>
        </p:blipFill>
        <p:spPr>
          <a:xfrm>
            <a:off x="6315928" y="2220686"/>
            <a:ext cx="5320169" cy="3148238"/>
          </a:xfrm>
        </p:spPr>
      </p:pic>
    </p:spTree>
    <p:extLst>
      <p:ext uri="{BB962C8B-B14F-4D97-AF65-F5344CB8AC3E}">
        <p14:creationId xmlns:p14="http://schemas.microsoft.com/office/powerpoint/2010/main" val="39196901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E26DF-55E1-F963-17D3-0D0C683551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F166FD-2AE2-536D-E6F6-806390906F82}"/>
              </a:ext>
            </a:extLst>
          </p:cNvPr>
          <p:cNvSpPr>
            <a:spLocks noGrp="1"/>
          </p:cNvSpPr>
          <p:nvPr>
            <p:ph type="title"/>
          </p:nvPr>
        </p:nvSpPr>
        <p:spPr/>
        <p:txBody>
          <a:bodyPr/>
          <a:lstStyle/>
          <a:p>
            <a:br>
              <a:rPr lang="en-US" cap="none" dirty="0"/>
            </a:br>
            <a:r>
              <a:rPr lang="en-US" cap="none" dirty="0"/>
              <a:t>Sample Test Image Taken From Celebv1 Dataset !</a:t>
            </a:r>
          </a:p>
        </p:txBody>
      </p:sp>
      <p:pic>
        <p:nvPicPr>
          <p:cNvPr id="10" name="Content Placeholder 9">
            <a:extLst>
              <a:ext uri="{FF2B5EF4-FFF2-40B4-BE49-F238E27FC236}">
                <a16:creationId xmlns:a16="http://schemas.microsoft.com/office/drawing/2014/main" id="{C0AB8314-4F68-38AA-57C5-4BA5717B25F8}"/>
              </a:ext>
            </a:extLst>
          </p:cNvPr>
          <p:cNvPicPr>
            <a:picLocks noGrp="1" noChangeAspect="1"/>
          </p:cNvPicPr>
          <p:nvPr>
            <p:ph sz="half" idx="1"/>
          </p:nvPr>
        </p:nvPicPr>
        <p:blipFill>
          <a:blip r:embed="rId2"/>
          <a:stretch>
            <a:fillRect/>
          </a:stretch>
        </p:blipFill>
        <p:spPr>
          <a:xfrm>
            <a:off x="807602" y="2253343"/>
            <a:ext cx="5288398" cy="3127850"/>
          </a:xfrm>
        </p:spPr>
      </p:pic>
      <p:pic>
        <p:nvPicPr>
          <p:cNvPr id="14" name="Content Placeholder 13">
            <a:extLst>
              <a:ext uri="{FF2B5EF4-FFF2-40B4-BE49-F238E27FC236}">
                <a16:creationId xmlns:a16="http://schemas.microsoft.com/office/drawing/2014/main" id="{C18AE748-B2F7-B9CC-7EBF-4CCB49280665}"/>
              </a:ext>
            </a:extLst>
          </p:cNvPr>
          <p:cNvPicPr>
            <a:picLocks noGrp="1" noChangeAspect="1"/>
          </p:cNvPicPr>
          <p:nvPr>
            <p:ph sz="half" idx="2"/>
          </p:nvPr>
        </p:nvPicPr>
        <p:blipFill>
          <a:blip r:embed="rId3"/>
          <a:stretch>
            <a:fillRect/>
          </a:stretch>
        </p:blipFill>
        <p:spPr>
          <a:xfrm>
            <a:off x="6435271" y="2253343"/>
            <a:ext cx="5274276" cy="3127850"/>
          </a:xfrm>
        </p:spPr>
      </p:pic>
    </p:spTree>
    <p:extLst>
      <p:ext uri="{BB962C8B-B14F-4D97-AF65-F5344CB8AC3E}">
        <p14:creationId xmlns:p14="http://schemas.microsoft.com/office/powerpoint/2010/main" val="21917937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2F628-285F-B933-FCD6-81C2520DD7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DB3CDE-97D5-8CCB-9177-18E4AFBF8D66}"/>
              </a:ext>
            </a:extLst>
          </p:cNvPr>
          <p:cNvSpPr>
            <a:spLocks noGrp="1"/>
          </p:cNvSpPr>
          <p:nvPr>
            <p:ph type="title"/>
          </p:nvPr>
        </p:nvSpPr>
        <p:spPr/>
        <p:txBody>
          <a:bodyPr/>
          <a:lstStyle/>
          <a:p>
            <a:br>
              <a:rPr lang="en-US" cap="none" dirty="0"/>
            </a:br>
            <a:r>
              <a:rPr lang="en-US" cap="none" dirty="0"/>
              <a:t>Sample Test Image Taken From DFD Dataset !</a:t>
            </a:r>
          </a:p>
        </p:txBody>
      </p:sp>
      <p:pic>
        <p:nvPicPr>
          <p:cNvPr id="8" name="Content Placeholder 7">
            <a:extLst>
              <a:ext uri="{FF2B5EF4-FFF2-40B4-BE49-F238E27FC236}">
                <a16:creationId xmlns:a16="http://schemas.microsoft.com/office/drawing/2014/main" id="{6620D261-EBE7-16D6-687B-50E61027C079}"/>
              </a:ext>
            </a:extLst>
          </p:cNvPr>
          <p:cNvPicPr>
            <a:picLocks noGrp="1" noChangeAspect="1"/>
          </p:cNvPicPr>
          <p:nvPr>
            <p:ph sz="half" idx="1"/>
          </p:nvPr>
        </p:nvPicPr>
        <p:blipFill>
          <a:blip r:embed="rId2"/>
          <a:stretch>
            <a:fillRect/>
          </a:stretch>
        </p:blipFill>
        <p:spPr>
          <a:xfrm>
            <a:off x="725710" y="2154982"/>
            <a:ext cx="5214257" cy="3104885"/>
          </a:xfrm>
        </p:spPr>
      </p:pic>
      <p:pic>
        <p:nvPicPr>
          <p:cNvPr id="11" name="Content Placeholder 10">
            <a:extLst>
              <a:ext uri="{FF2B5EF4-FFF2-40B4-BE49-F238E27FC236}">
                <a16:creationId xmlns:a16="http://schemas.microsoft.com/office/drawing/2014/main" id="{356F9E90-E8AF-3411-B002-8C9C327C4748}"/>
              </a:ext>
            </a:extLst>
          </p:cNvPr>
          <p:cNvPicPr>
            <a:picLocks noGrp="1" noChangeAspect="1"/>
          </p:cNvPicPr>
          <p:nvPr>
            <p:ph sz="half" idx="2"/>
          </p:nvPr>
        </p:nvPicPr>
        <p:blipFill>
          <a:blip r:embed="rId3"/>
          <a:stretch>
            <a:fillRect/>
          </a:stretch>
        </p:blipFill>
        <p:spPr>
          <a:xfrm>
            <a:off x="6252034" y="2154982"/>
            <a:ext cx="5195647" cy="3104885"/>
          </a:xfrm>
        </p:spPr>
      </p:pic>
    </p:spTree>
    <p:extLst>
      <p:ext uri="{BB962C8B-B14F-4D97-AF65-F5344CB8AC3E}">
        <p14:creationId xmlns:p14="http://schemas.microsoft.com/office/powerpoint/2010/main" val="4732951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8EC28-E3C2-9601-A865-3D17CB5AED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48FE7B-1884-733C-0638-FADFF4F9201E}"/>
              </a:ext>
            </a:extLst>
          </p:cNvPr>
          <p:cNvSpPr>
            <a:spLocks noGrp="1"/>
          </p:cNvSpPr>
          <p:nvPr>
            <p:ph type="title"/>
          </p:nvPr>
        </p:nvSpPr>
        <p:spPr/>
        <p:txBody>
          <a:bodyPr/>
          <a:lstStyle/>
          <a:p>
            <a:br>
              <a:rPr lang="en-US" cap="none" dirty="0"/>
            </a:br>
            <a:r>
              <a:rPr lang="en-US" cap="none" dirty="0"/>
              <a:t>Sample Test Image Taken From </a:t>
            </a:r>
            <a:r>
              <a:rPr lang="en-US" dirty="0"/>
              <a:t> UADFV</a:t>
            </a:r>
            <a:r>
              <a:rPr lang="en-US" cap="none" dirty="0"/>
              <a:t> Dataset !</a:t>
            </a:r>
          </a:p>
        </p:txBody>
      </p:sp>
      <p:pic>
        <p:nvPicPr>
          <p:cNvPr id="9" name="Content Placeholder 8">
            <a:extLst>
              <a:ext uri="{FF2B5EF4-FFF2-40B4-BE49-F238E27FC236}">
                <a16:creationId xmlns:a16="http://schemas.microsoft.com/office/drawing/2014/main" id="{F3E1CEDE-1A48-E546-3906-E10686326DCE}"/>
              </a:ext>
            </a:extLst>
          </p:cNvPr>
          <p:cNvPicPr>
            <a:picLocks noGrp="1" noChangeAspect="1"/>
          </p:cNvPicPr>
          <p:nvPr>
            <p:ph sz="half" idx="1"/>
          </p:nvPr>
        </p:nvPicPr>
        <p:blipFill>
          <a:blip r:embed="rId2"/>
          <a:stretch>
            <a:fillRect/>
          </a:stretch>
        </p:blipFill>
        <p:spPr>
          <a:xfrm>
            <a:off x="637403" y="2100944"/>
            <a:ext cx="5296945" cy="3162670"/>
          </a:xfrm>
        </p:spPr>
      </p:pic>
      <p:pic>
        <p:nvPicPr>
          <p:cNvPr id="12" name="Content Placeholder 11">
            <a:extLst>
              <a:ext uri="{FF2B5EF4-FFF2-40B4-BE49-F238E27FC236}">
                <a16:creationId xmlns:a16="http://schemas.microsoft.com/office/drawing/2014/main" id="{F10246F8-6E42-7AB8-9987-9771A6F6FC24}"/>
              </a:ext>
            </a:extLst>
          </p:cNvPr>
          <p:cNvPicPr>
            <a:picLocks noGrp="1" noChangeAspect="1"/>
          </p:cNvPicPr>
          <p:nvPr>
            <p:ph sz="half" idx="2"/>
          </p:nvPr>
        </p:nvPicPr>
        <p:blipFill>
          <a:blip r:embed="rId3"/>
          <a:stretch>
            <a:fillRect/>
          </a:stretch>
        </p:blipFill>
        <p:spPr>
          <a:xfrm>
            <a:off x="6252034" y="2100944"/>
            <a:ext cx="5236439" cy="3162670"/>
          </a:xfrm>
        </p:spPr>
      </p:pic>
    </p:spTree>
    <p:extLst>
      <p:ext uri="{BB962C8B-B14F-4D97-AF65-F5344CB8AC3E}">
        <p14:creationId xmlns:p14="http://schemas.microsoft.com/office/powerpoint/2010/main" val="1619049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BB90F-45A8-79CB-C576-ECE52481EB19}"/>
              </a:ext>
            </a:extLst>
          </p:cNvPr>
          <p:cNvSpPr>
            <a:spLocks noGrp="1"/>
          </p:cNvSpPr>
          <p:nvPr>
            <p:ph type="title"/>
          </p:nvPr>
        </p:nvSpPr>
        <p:spPr>
          <a:xfrm>
            <a:off x="1397150" y="1327034"/>
            <a:ext cx="9603275" cy="1049235"/>
          </a:xfrm>
        </p:spPr>
        <p:txBody>
          <a:bodyPr/>
          <a:lstStyle/>
          <a:p>
            <a:pPr algn="ctr"/>
            <a:r>
              <a:rPr lang="en-US" dirty="0">
                <a:solidFill>
                  <a:srgbClr val="C00000"/>
                </a:solidFill>
              </a:rPr>
              <a:t>LITERATURE SURVEY</a:t>
            </a:r>
          </a:p>
        </p:txBody>
      </p:sp>
      <p:sp>
        <p:nvSpPr>
          <p:cNvPr id="3" name="TextBox 2">
            <a:extLst>
              <a:ext uri="{FF2B5EF4-FFF2-40B4-BE49-F238E27FC236}">
                <a16:creationId xmlns:a16="http://schemas.microsoft.com/office/drawing/2014/main" id="{683EAC62-F3ED-5942-6F48-04204BD70195}"/>
              </a:ext>
            </a:extLst>
          </p:cNvPr>
          <p:cNvSpPr txBox="1"/>
          <p:nvPr/>
        </p:nvSpPr>
        <p:spPr>
          <a:xfrm>
            <a:off x="1397150" y="2228671"/>
            <a:ext cx="10156372" cy="1200329"/>
          </a:xfrm>
          <a:prstGeom prst="rect">
            <a:avLst/>
          </a:prstGeom>
          <a:noFill/>
        </p:spPr>
        <p:txBody>
          <a:bodyPr wrap="square" rtlCol="0">
            <a:spAutoFit/>
          </a:bodyPr>
          <a:lstStyle/>
          <a:p>
            <a:r>
              <a:rPr lang="en-US" sz="2400" b="1" dirty="0"/>
              <a:t>Title</a:t>
            </a:r>
            <a:r>
              <a:rPr lang="en-US" sz="2400" dirty="0"/>
              <a:t>: </a:t>
            </a:r>
            <a:r>
              <a:rPr lang="en-US" sz="2400" i="1" dirty="0"/>
              <a:t>Unlocking the Hidden Potential of CLIP in Generalizable Deepfake Detection</a:t>
            </a:r>
            <a:br>
              <a:rPr lang="en-US" sz="2400" dirty="0"/>
            </a:br>
            <a:r>
              <a:rPr lang="en-US" sz="2400" b="1" dirty="0"/>
              <a:t>Authors</a:t>
            </a:r>
            <a:r>
              <a:rPr lang="en-US" sz="2400" dirty="0"/>
              <a:t>: Andrii Yermakov, Jan Cech, Jiri Matas</a:t>
            </a:r>
            <a:br>
              <a:rPr lang="en-US" sz="2400" dirty="0"/>
            </a:br>
            <a:r>
              <a:rPr lang="en-US" sz="2400" b="1" dirty="0"/>
              <a:t>Affiliation</a:t>
            </a:r>
            <a:r>
              <a:rPr lang="en-US" sz="2400" dirty="0"/>
              <a:t>: Visual Recognition Group, Czech Technical University, Prague</a:t>
            </a:r>
          </a:p>
        </p:txBody>
      </p:sp>
      <p:sp>
        <p:nvSpPr>
          <p:cNvPr id="4" name="TextBox 3">
            <a:extLst>
              <a:ext uri="{FF2B5EF4-FFF2-40B4-BE49-F238E27FC236}">
                <a16:creationId xmlns:a16="http://schemas.microsoft.com/office/drawing/2014/main" id="{37CE6105-AD54-A54F-425C-B73DEED84768}"/>
              </a:ext>
            </a:extLst>
          </p:cNvPr>
          <p:cNvSpPr txBox="1"/>
          <p:nvPr/>
        </p:nvSpPr>
        <p:spPr>
          <a:xfrm>
            <a:off x="1397150" y="3864429"/>
            <a:ext cx="10508646" cy="1200329"/>
          </a:xfrm>
          <a:prstGeom prst="rect">
            <a:avLst/>
          </a:prstGeom>
          <a:noFill/>
        </p:spPr>
        <p:txBody>
          <a:bodyPr wrap="none" rtlCol="0">
            <a:spAutoFit/>
          </a:bodyPr>
          <a:lstStyle/>
          <a:p>
            <a:r>
              <a:rPr lang="en-US" sz="2400" b="1" dirty="0"/>
              <a:t>Title</a:t>
            </a:r>
            <a:r>
              <a:rPr lang="en-US" sz="2400" dirty="0"/>
              <a:t>: </a:t>
            </a:r>
            <a:r>
              <a:rPr lang="en-US" sz="2400" i="1" dirty="0"/>
              <a:t>Unmasking </a:t>
            </a:r>
            <a:r>
              <a:rPr lang="en-US" sz="2400" i="1" dirty="0" err="1"/>
              <a:t>DeepFakes</a:t>
            </a:r>
            <a:r>
              <a:rPr lang="en-US" sz="2400" i="1" dirty="0"/>
              <a:t> with Simple Features</a:t>
            </a:r>
            <a:br>
              <a:rPr lang="en-US" sz="2400" dirty="0"/>
            </a:br>
            <a:r>
              <a:rPr lang="en-US" sz="2400" b="1" dirty="0"/>
              <a:t>Authors</a:t>
            </a:r>
            <a:r>
              <a:rPr lang="en-US" sz="2400" dirty="0"/>
              <a:t>: Ricard Durall, Margret Keuper, Franz-Josef </a:t>
            </a:r>
            <a:r>
              <a:rPr lang="en-US" sz="2400" dirty="0" err="1"/>
              <a:t>Pfreundt</a:t>
            </a:r>
            <a:r>
              <a:rPr lang="en-US" sz="2400" dirty="0"/>
              <a:t>, Janis Keuper</a:t>
            </a:r>
            <a:br>
              <a:rPr lang="en-US" sz="2400" dirty="0"/>
            </a:br>
            <a:r>
              <a:rPr lang="en-US" sz="2400" b="1" dirty="0"/>
              <a:t>Affiliations</a:t>
            </a:r>
            <a:r>
              <a:rPr lang="en-US" sz="2400" dirty="0"/>
              <a:t>: Fraunhofer ITWM, University of Heidelberg, Offenburg University, </a:t>
            </a:r>
            <a:r>
              <a:rPr lang="en-US" sz="2400" dirty="0" err="1"/>
              <a:t>etc</a:t>
            </a:r>
            <a:endParaRPr lang="en-US" sz="2400" dirty="0"/>
          </a:p>
        </p:txBody>
      </p:sp>
    </p:spTree>
    <p:extLst>
      <p:ext uri="{BB962C8B-B14F-4D97-AF65-F5344CB8AC3E}">
        <p14:creationId xmlns:p14="http://schemas.microsoft.com/office/powerpoint/2010/main" val="1748689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1F3AF-7586-AA21-A384-62A2A25DB71E}"/>
              </a:ext>
            </a:extLst>
          </p:cNvPr>
          <p:cNvSpPr>
            <a:spLocks noGrp="1"/>
          </p:cNvSpPr>
          <p:nvPr>
            <p:ph type="title"/>
          </p:nvPr>
        </p:nvSpPr>
        <p:spPr>
          <a:xfrm>
            <a:off x="1451578" y="867037"/>
            <a:ext cx="9603275" cy="1049235"/>
          </a:xfrm>
        </p:spPr>
        <p:txBody>
          <a:bodyPr>
            <a:normAutofit/>
          </a:bodyPr>
          <a:lstStyle/>
          <a:p>
            <a:r>
              <a:rPr lang="en-US" cap="none" dirty="0">
                <a:solidFill>
                  <a:srgbClr val="C00000"/>
                </a:solidFill>
              </a:rPr>
              <a:t>Unlocking The Hidden Potential Of Clip In Generalizable Deepfake Detection </a:t>
            </a:r>
          </a:p>
        </p:txBody>
      </p:sp>
      <p:sp>
        <p:nvSpPr>
          <p:cNvPr id="3" name="Content Placeholder 2">
            <a:extLst>
              <a:ext uri="{FF2B5EF4-FFF2-40B4-BE49-F238E27FC236}">
                <a16:creationId xmlns:a16="http://schemas.microsoft.com/office/drawing/2014/main" id="{456C8337-E7B6-DF9B-EA0F-36D2A2E2864F}"/>
              </a:ext>
            </a:extLst>
          </p:cNvPr>
          <p:cNvSpPr>
            <a:spLocks noGrp="1"/>
          </p:cNvSpPr>
          <p:nvPr>
            <p:ph idx="1"/>
          </p:nvPr>
        </p:nvSpPr>
        <p:spPr>
          <a:xfrm>
            <a:off x="1451579" y="2015732"/>
            <a:ext cx="9684507" cy="3450613"/>
          </a:xfrm>
        </p:spPr>
        <p:txBody>
          <a:bodyPr/>
          <a:lstStyle/>
          <a:p>
            <a:r>
              <a:rPr lang="en-US" sz="2400" dirty="0"/>
              <a:t>Goal : </a:t>
            </a:r>
          </a:p>
          <a:p>
            <a:pPr marL="0" indent="0">
              <a:buNone/>
            </a:pPr>
            <a:r>
              <a:rPr lang="en-US" sz="2400" dirty="0"/>
              <a:t>To develop a generalizable and efficient deepfake detection method by leveraging the pre-trained CLIP </a:t>
            </a:r>
            <a:r>
              <a:rPr lang="en-US" sz="2400" dirty="0" err="1"/>
              <a:t>ViT</a:t>
            </a:r>
            <a:r>
              <a:rPr lang="en-US" sz="2400" dirty="0"/>
              <a:t>-L/14 visual encoder, using parameter-efficient fine-tuning (PEFT) (especially LN-tuning) and simple regularization strategies — enabling robust detection of subtle, partially manipulated facial forgeries across diverse and unseen datasets with minimal model modification.</a:t>
            </a:r>
          </a:p>
        </p:txBody>
      </p:sp>
    </p:spTree>
    <p:extLst>
      <p:ext uri="{BB962C8B-B14F-4D97-AF65-F5344CB8AC3E}">
        <p14:creationId xmlns:p14="http://schemas.microsoft.com/office/powerpoint/2010/main" val="2887274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43BB31-AA73-9182-A194-A9B0A06CE32F}"/>
              </a:ext>
            </a:extLst>
          </p:cNvPr>
          <p:cNvPicPr>
            <a:picLocks noChangeAspect="1"/>
          </p:cNvPicPr>
          <p:nvPr/>
        </p:nvPicPr>
        <p:blipFill>
          <a:blip r:embed="rId3"/>
          <a:stretch>
            <a:fillRect/>
          </a:stretch>
        </p:blipFill>
        <p:spPr>
          <a:xfrm>
            <a:off x="3657711" y="608543"/>
            <a:ext cx="8164064" cy="5401429"/>
          </a:xfrm>
          <a:prstGeom prst="rect">
            <a:avLst/>
          </a:prstGeom>
        </p:spPr>
      </p:pic>
      <p:sp>
        <p:nvSpPr>
          <p:cNvPr id="6" name="TextBox 5">
            <a:extLst>
              <a:ext uri="{FF2B5EF4-FFF2-40B4-BE49-F238E27FC236}">
                <a16:creationId xmlns:a16="http://schemas.microsoft.com/office/drawing/2014/main" id="{5822897A-2349-BDC1-562B-63333AF92D82}"/>
              </a:ext>
            </a:extLst>
          </p:cNvPr>
          <p:cNvSpPr txBox="1"/>
          <p:nvPr/>
        </p:nvSpPr>
        <p:spPr>
          <a:xfrm>
            <a:off x="7200901" y="118411"/>
            <a:ext cx="2362200" cy="400110"/>
          </a:xfrm>
          <a:prstGeom prst="rect">
            <a:avLst/>
          </a:prstGeom>
          <a:noFill/>
        </p:spPr>
        <p:txBody>
          <a:bodyPr wrap="square" rtlCol="0">
            <a:spAutoFit/>
          </a:bodyPr>
          <a:lstStyle/>
          <a:p>
            <a:r>
              <a:rPr lang="en-US" sz="2000" dirty="0"/>
              <a:t>CLIP Architecture </a:t>
            </a:r>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9BCEBB69-47E8-6ED6-4A49-346367D7F6A6}"/>
                  </a:ext>
                </a:extLst>
              </p14:cNvPr>
              <p14:cNvContentPartPr/>
              <p14:nvPr/>
            </p14:nvContentPartPr>
            <p14:xfrm>
              <a:off x="5584543" y="3254640"/>
              <a:ext cx="1612440" cy="720"/>
            </p14:xfrm>
          </p:contentPart>
        </mc:Choice>
        <mc:Fallback xmlns="">
          <p:pic>
            <p:nvPicPr>
              <p:cNvPr id="9" name="Ink 8">
                <a:extLst>
                  <a:ext uri="{FF2B5EF4-FFF2-40B4-BE49-F238E27FC236}">
                    <a16:creationId xmlns:a16="http://schemas.microsoft.com/office/drawing/2014/main" id="{9BCEBB69-47E8-6ED6-4A49-346367D7F6A6}"/>
                  </a:ext>
                </a:extLst>
              </p:cNvPr>
              <p:cNvPicPr/>
              <p:nvPr/>
            </p:nvPicPr>
            <p:blipFill>
              <a:blip r:embed="rId5"/>
              <a:stretch>
                <a:fillRect/>
              </a:stretch>
            </p:blipFill>
            <p:spPr>
              <a:xfrm>
                <a:off x="5575543" y="3236640"/>
                <a:ext cx="16300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9C20D539-A260-9E1D-0D0B-74D20CF5C18A}"/>
                  </a:ext>
                </a:extLst>
              </p14:cNvPr>
              <p14:cNvContentPartPr/>
              <p14:nvPr/>
            </p14:nvContentPartPr>
            <p14:xfrm>
              <a:off x="7173583" y="3254640"/>
              <a:ext cx="720" cy="1981440"/>
            </p14:xfrm>
          </p:contentPart>
        </mc:Choice>
        <mc:Fallback xmlns="">
          <p:pic>
            <p:nvPicPr>
              <p:cNvPr id="11" name="Ink 10">
                <a:extLst>
                  <a:ext uri="{FF2B5EF4-FFF2-40B4-BE49-F238E27FC236}">
                    <a16:creationId xmlns:a16="http://schemas.microsoft.com/office/drawing/2014/main" id="{9C20D539-A260-9E1D-0D0B-74D20CF5C18A}"/>
                  </a:ext>
                </a:extLst>
              </p:cNvPr>
              <p:cNvPicPr/>
              <p:nvPr/>
            </p:nvPicPr>
            <p:blipFill>
              <a:blip r:embed="rId7"/>
              <a:stretch>
                <a:fillRect/>
              </a:stretch>
            </p:blipFill>
            <p:spPr>
              <a:xfrm>
                <a:off x="7155583" y="3246000"/>
                <a:ext cx="36000" cy="1999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B0865052-942A-EC40-6F14-D76C29DAB4A8}"/>
                  </a:ext>
                </a:extLst>
              </p14:cNvPr>
              <p14:cNvContentPartPr/>
              <p14:nvPr/>
            </p14:nvContentPartPr>
            <p14:xfrm>
              <a:off x="5355223" y="5268480"/>
              <a:ext cx="1818720" cy="720"/>
            </p14:xfrm>
          </p:contentPart>
        </mc:Choice>
        <mc:Fallback xmlns="">
          <p:pic>
            <p:nvPicPr>
              <p:cNvPr id="15" name="Ink 14">
                <a:extLst>
                  <a:ext uri="{FF2B5EF4-FFF2-40B4-BE49-F238E27FC236}">
                    <a16:creationId xmlns:a16="http://schemas.microsoft.com/office/drawing/2014/main" id="{B0865052-942A-EC40-6F14-D76C29DAB4A8}"/>
                  </a:ext>
                </a:extLst>
              </p:cNvPr>
              <p:cNvPicPr/>
              <p:nvPr/>
            </p:nvPicPr>
            <p:blipFill>
              <a:blip r:embed="rId9"/>
              <a:stretch>
                <a:fillRect/>
              </a:stretch>
            </p:blipFill>
            <p:spPr>
              <a:xfrm>
                <a:off x="5346223" y="5250480"/>
                <a:ext cx="18363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6678A00A-30B3-2629-8C9F-6D69E1A53FCB}"/>
                  </a:ext>
                </a:extLst>
              </p14:cNvPr>
              <p14:cNvContentPartPr/>
              <p14:nvPr/>
            </p14:nvContentPartPr>
            <p14:xfrm>
              <a:off x="5355583" y="3254640"/>
              <a:ext cx="229320" cy="2013840"/>
            </p14:xfrm>
          </p:contentPart>
        </mc:Choice>
        <mc:Fallback xmlns="">
          <p:pic>
            <p:nvPicPr>
              <p:cNvPr id="17" name="Ink 16">
                <a:extLst>
                  <a:ext uri="{FF2B5EF4-FFF2-40B4-BE49-F238E27FC236}">
                    <a16:creationId xmlns:a16="http://schemas.microsoft.com/office/drawing/2014/main" id="{6678A00A-30B3-2629-8C9F-6D69E1A53FCB}"/>
                  </a:ext>
                </a:extLst>
              </p:cNvPr>
              <p:cNvPicPr/>
              <p:nvPr/>
            </p:nvPicPr>
            <p:blipFill>
              <a:blip r:embed="rId11"/>
              <a:stretch>
                <a:fillRect/>
              </a:stretch>
            </p:blipFill>
            <p:spPr>
              <a:xfrm>
                <a:off x="5346583" y="3246000"/>
                <a:ext cx="246960" cy="2031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365A19D0-1C13-20DD-E699-F68AF41E270C}"/>
                  </a:ext>
                </a:extLst>
              </p14:cNvPr>
              <p14:cNvContentPartPr/>
              <p14:nvPr/>
            </p14:nvContentPartPr>
            <p14:xfrm>
              <a:off x="3216823" y="2383080"/>
              <a:ext cx="2966400" cy="860760"/>
            </p14:xfrm>
          </p:contentPart>
        </mc:Choice>
        <mc:Fallback xmlns="">
          <p:pic>
            <p:nvPicPr>
              <p:cNvPr id="20" name="Ink 19">
                <a:extLst>
                  <a:ext uri="{FF2B5EF4-FFF2-40B4-BE49-F238E27FC236}">
                    <a16:creationId xmlns:a16="http://schemas.microsoft.com/office/drawing/2014/main" id="{365A19D0-1C13-20DD-E699-F68AF41E270C}"/>
                  </a:ext>
                </a:extLst>
              </p:cNvPr>
              <p:cNvPicPr/>
              <p:nvPr/>
            </p:nvPicPr>
            <p:blipFill>
              <a:blip r:embed="rId13"/>
              <a:stretch>
                <a:fillRect/>
              </a:stretch>
            </p:blipFill>
            <p:spPr>
              <a:xfrm>
                <a:off x="3208183" y="2374440"/>
                <a:ext cx="2984040" cy="878400"/>
              </a:xfrm>
              <a:prstGeom prst="rect">
                <a:avLst/>
              </a:prstGeom>
            </p:spPr>
          </p:pic>
        </mc:Fallback>
      </mc:AlternateContent>
      <p:sp>
        <p:nvSpPr>
          <p:cNvPr id="24" name="TextBox 23">
            <a:extLst>
              <a:ext uri="{FF2B5EF4-FFF2-40B4-BE49-F238E27FC236}">
                <a16:creationId xmlns:a16="http://schemas.microsoft.com/office/drawing/2014/main" id="{22095B50-6D4C-E47A-7A07-157D2F1DD221}"/>
              </a:ext>
            </a:extLst>
          </p:cNvPr>
          <p:cNvSpPr txBox="1"/>
          <p:nvPr/>
        </p:nvSpPr>
        <p:spPr>
          <a:xfrm>
            <a:off x="645372" y="362272"/>
            <a:ext cx="2846598" cy="5647700"/>
          </a:xfrm>
          <a:prstGeom prst="rect">
            <a:avLst/>
          </a:prstGeom>
          <a:noFill/>
        </p:spPr>
        <p:txBody>
          <a:bodyPr wrap="square" rtlCol="0">
            <a:spAutoFit/>
          </a:bodyPr>
          <a:lstStyle/>
          <a:p>
            <a:r>
              <a:rPr lang="en-US" sz="1900" dirty="0"/>
              <a:t>In our deepfake detection setup, we are not utilizing the entire CLIP model. Instead, we focus exclusively on its </a:t>
            </a:r>
            <a:r>
              <a:rPr lang="en-US" sz="1900" b="1" dirty="0"/>
              <a:t>image encoder</a:t>
            </a:r>
            <a:r>
              <a:rPr lang="en-US" sz="1900" dirty="0"/>
              <a:t>, which is the </a:t>
            </a:r>
            <a:r>
              <a:rPr lang="en-US" sz="1900" b="1" dirty="0"/>
              <a:t>vision transformer</a:t>
            </a:r>
          </a:p>
          <a:p>
            <a:r>
              <a:rPr lang="en-US" sz="1900" b="1" dirty="0"/>
              <a:t> (</a:t>
            </a:r>
            <a:r>
              <a:rPr lang="en-US" sz="1900" b="1" dirty="0" err="1"/>
              <a:t>ViT</a:t>
            </a:r>
            <a:r>
              <a:rPr lang="en-US" sz="1900" b="1" dirty="0"/>
              <a:t>-L/14)</a:t>
            </a:r>
            <a:r>
              <a:rPr lang="en-US" sz="1900" dirty="0"/>
              <a:t>.</a:t>
            </a:r>
          </a:p>
          <a:p>
            <a:endParaRPr lang="en-US" sz="1900" dirty="0"/>
          </a:p>
          <a:p>
            <a:r>
              <a:rPr lang="en-US" sz="1900" dirty="0"/>
              <a:t> We discard the text encoder and treat the vit image encoder as a powerful, pre-trained feature extractor, which we then adapt using parameter-efficient fine-tuning techniques (like </a:t>
            </a:r>
            <a:r>
              <a:rPr lang="en-US" sz="1900" b="1" dirty="0"/>
              <a:t>ln-tuning</a:t>
            </a:r>
            <a:r>
              <a:rPr lang="en-US" sz="1900" dirty="0"/>
              <a:t>) for detecting subtle facial manipulations</a:t>
            </a:r>
          </a:p>
        </p:txBody>
      </p:sp>
      <mc:AlternateContent xmlns:mc="http://schemas.openxmlformats.org/markup-compatibility/2006" xmlns:p14="http://schemas.microsoft.com/office/powerpoint/2010/main">
        <mc:Choice Requires="p14">
          <p:contentPart p14:bwMode="auto" r:id="rId14">
            <p14:nvContentPartPr>
              <p14:cNvPr id="25" name="Ink 24">
                <a:extLst>
                  <a:ext uri="{FF2B5EF4-FFF2-40B4-BE49-F238E27FC236}">
                    <a16:creationId xmlns:a16="http://schemas.microsoft.com/office/drawing/2014/main" id="{BF2AE7D0-213D-47AA-65FE-F90195DAE909}"/>
                  </a:ext>
                </a:extLst>
              </p14:cNvPr>
              <p14:cNvContentPartPr/>
              <p14:nvPr/>
            </p14:nvContentPartPr>
            <p14:xfrm>
              <a:off x="3168223" y="2405400"/>
              <a:ext cx="107640" cy="219240"/>
            </p14:xfrm>
          </p:contentPart>
        </mc:Choice>
        <mc:Fallback xmlns="">
          <p:pic>
            <p:nvPicPr>
              <p:cNvPr id="25" name="Ink 24">
                <a:extLst>
                  <a:ext uri="{FF2B5EF4-FFF2-40B4-BE49-F238E27FC236}">
                    <a16:creationId xmlns:a16="http://schemas.microsoft.com/office/drawing/2014/main" id="{BF2AE7D0-213D-47AA-65FE-F90195DAE909}"/>
                  </a:ext>
                </a:extLst>
              </p:cNvPr>
              <p:cNvPicPr/>
              <p:nvPr/>
            </p:nvPicPr>
            <p:blipFill>
              <a:blip r:embed="rId15"/>
              <a:stretch>
                <a:fillRect/>
              </a:stretch>
            </p:blipFill>
            <p:spPr>
              <a:xfrm>
                <a:off x="3159223" y="2396760"/>
                <a:ext cx="125280" cy="236880"/>
              </a:xfrm>
              <a:prstGeom prst="rect">
                <a:avLst/>
              </a:prstGeom>
            </p:spPr>
          </p:pic>
        </mc:Fallback>
      </mc:AlternateContent>
    </p:spTree>
    <p:extLst>
      <p:ext uri="{BB962C8B-B14F-4D97-AF65-F5344CB8AC3E}">
        <p14:creationId xmlns:p14="http://schemas.microsoft.com/office/powerpoint/2010/main" val="4202501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C44949FD-DA05-751D-9F2D-2AB0F9B5F1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2507" y="1195127"/>
            <a:ext cx="6892502" cy="35945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B2F5D8C-5950-680E-557D-3A7D46D51C6A}"/>
              </a:ext>
            </a:extLst>
          </p:cNvPr>
          <p:cNvSpPr txBox="1"/>
          <p:nvPr/>
        </p:nvSpPr>
        <p:spPr>
          <a:xfrm>
            <a:off x="6770915" y="239485"/>
            <a:ext cx="4329968" cy="523220"/>
          </a:xfrm>
          <a:prstGeom prst="rect">
            <a:avLst/>
          </a:prstGeom>
          <a:noFill/>
        </p:spPr>
        <p:txBody>
          <a:bodyPr wrap="none" rtlCol="0">
            <a:spAutoFit/>
          </a:bodyPr>
          <a:lstStyle/>
          <a:p>
            <a:r>
              <a:rPr lang="en-US" sz="2800" dirty="0">
                <a:solidFill>
                  <a:srgbClr val="C00000"/>
                </a:solidFill>
              </a:rPr>
              <a:t>CLIP’s </a:t>
            </a:r>
            <a:r>
              <a:rPr lang="en-US" sz="2800" dirty="0" err="1">
                <a:solidFill>
                  <a:srgbClr val="C00000"/>
                </a:solidFill>
              </a:rPr>
              <a:t>ViT</a:t>
            </a:r>
            <a:r>
              <a:rPr lang="en-US" sz="2800" dirty="0">
                <a:solidFill>
                  <a:srgbClr val="C00000"/>
                </a:solidFill>
              </a:rPr>
              <a:t>-L/14  Architecture</a:t>
            </a:r>
          </a:p>
        </p:txBody>
      </p:sp>
      <p:pic>
        <p:nvPicPr>
          <p:cNvPr id="14" name="Picture 13">
            <a:extLst>
              <a:ext uri="{FF2B5EF4-FFF2-40B4-BE49-F238E27FC236}">
                <a16:creationId xmlns:a16="http://schemas.microsoft.com/office/drawing/2014/main" id="{DDC72381-712D-57A7-66A5-375205B002D2}"/>
              </a:ext>
            </a:extLst>
          </p:cNvPr>
          <p:cNvPicPr>
            <a:picLocks noChangeAspect="1"/>
          </p:cNvPicPr>
          <p:nvPr/>
        </p:nvPicPr>
        <p:blipFill>
          <a:blip r:embed="rId3"/>
          <a:stretch>
            <a:fillRect/>
          </a:stretch>
        </p:blipFill>
        <p:spPr>
          <a:xfrm>
            <a:off x="632454" y="239485"/>
            <a:ext cx="3982006" cy="5677692"/>
          </a:xfrm>
          <a:prstGeom prst="rect">
            <a:avLst/>
          </a:prstGeom>
        </p:spPr>
      </p:pic>
    </p:spTree>
    <p:extLst>
      <p:ext uri="{BB962C8B-B14F-4D97-AF65-F5344CB8AC3E}">
        <p14:creationId xmlns:p14="http://schemas.microsoft.com/office/powerpoint/2010/main" val="3360389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A1866-3CF7-86CC-C609-E8FC2C3A780B}"/>
              </a:ext>
            </a:extLst>
          </p:cNvPr>
          <p:cNvSpPr>
            <a:spLocks noGrp="1"/>
          </p:cNvSpPr>
          <p:nvPr>
            <p:ph type="title"/>
          </p:nvPr>
        </p:nvSpPr>
        <p:spPr/>
        <p:txBody>
          <a:bodyPr/>
          <a:lstStyle/>
          <a:p>
            <a:br>
              <a:rPr lang="en-US" dirty="0"/>
            </a:br>
            <a:r>
              <a:rPr lang="en-US" cap="none" dirty="0">
                <a:solidFill>
                  <a:srgbClr val="C00000"/>
                </a:solidFill>
              </a:rPr>
              <a:t>Methods Used </a:t>
            </a:r>
            <a:endParaRPr lang="en-US" dirty="0">
              <a:solidFill>
                <a:srgbClr val="C00000"/>
              </a:solidFill>
            </a:endParaRPr>
          </a:p>
        </p:txBody>
      </p:sp>
      <p:sp>
        <p:nvSpPr>
          <p:cNvPr id="4" name="Rectangle 1">
            <a:extLst>
              <a:ext uri="{FF2B5EF4-FFF2-40B4-BE49-F238E27FC236}">
                <a16:creationId xmlns:a16="http://schemas.microsoft.com/office/drawing/2014/main" id="{D1DDCFF1-B859-BD1B-CBB3-F0CD3024C74D}"/>
              </a:ext>
            </a:extLst>
          </p:cNvPr>
          <p:cNvSpPr>
            <a:spLocks noGrp="1" noChangeArrowheads="1"/>
          </p:cNvSpPr>
          <p:nvPr>
            <p:ph idx="1"/>
          </p:nvPr>
        </p:nvSpPr>
        <p:spPr bwMode="auto">
          <a:xfrm>
            <a:off x="1451579" y="2308413"/>
            <a:ext cx="9172877"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solidFill>
                  <a:schemeClr val="tx1"/>
                </a:solidFill>
                <a:effectLst/>
              </a:rPr>
              <a:t>Linear Probing</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solidFill>
                  <a:schemeClr val="tx1"/>
                </a:solidFill>
                <a:effectLst/>
              </a:rPr>
              <a:t>LN Tuning (</a:t>
            </a:r>
            <a:r>
              <a:rPr kumimoji="0" lang="en-US" altLang="en-US" sz="2400" i="0" u="none" strike="noStrike" cap="none" normalizeH="0" baseline="0" dirty="0" err="1">
                <a:ln>
                  <a:noFill/>
                </a:ln>
                <a:solidFill>
                  <a:schemeClr val="tx1"/>
                </a:solidFill>
                <a:effectLst/>
              </a:rPr>
              <a:t>LayerNorm</a:t>
            </a:r>
            <a:r>
              <a:rPr kumimoji="0" lang="en-US" altLang="en-US" sz="2400" i="0" u="none" strike="noStrike" cap="none" normalizeH="0" baseline="0" dirty="0">
                <a:ln>
                  <a:noFill/>
                </a:ln>
                <a:solidFill>
                  <a:schemeClr val="tx1"/>
                </a:solidFill>
                <a:effectLst/>
              </a:rPr>
              <a:t> Tuning)</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solidFill>
                  <a:schemeClr val="tx1"/>
                </a:solidFill>
                <a:effectLst/>
              </a:rPr>
              <a:t>LN Tuning + L2 Normalization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solidFill>
                  <a:schemeClr val="tx1"/>
                </a:solidFill>
                <a:effectLst/>
              </a:rPr>
              <a:t>LN Tuning + L2 Normalization + SLERP-based Feature Augmentation</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71584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1FBCF-DC2D-8DAD-2932-FB7E7E19C72F}"/>
              </a:ext>
            </a:extLst>
          </p:cNvPr>
          <p:cNvSpPr>
            <a:spLocks noGrp="1"/>
          </p:cNvSpPr>
          <p:nvPr>
            <p:ph type="title"/>
          </p:nvPr>
        </p:nvSpPr>
        <p:spPr>
          <a:xfrm>
            <a:off x="1451579" y="1305262"/>
            <a:ext cx="9603275" cy="1049235"/>
          </a:xfrm>
        </p:spPr>
        <p:txBody>
          <a:bodyPr/>
          <a:lstStyle/>
          <a:p>
            <a:r>
              <a:rPr lang="en-US" dirty="0">
                <a:solidFill>
                  <a:srgbClr val="C00000"/>
                </a:solidFill>
              </a:rPr>
              <a:t>Linear probing</a:t>
            </a:r>
          </a:p>
        </p:txBody>
      </p:sp>
      <p:sp>
        <p:nvSpPr>
          <p:cNvPr id="4" name="Content Placeholder 3">
            <a:extLst>
              <a:ext uri="{FF2B5EF4-FFF2-40B4-BE49-F238E27FC236}">
                <a16:creationId xmlns:a16="http://schemas.microsoft.com/office/drawing/2014/main" id="{898D2367-4C52-8A75-1A3C-9B77CE413E1E}"/>
              </a:ext>
            </a:extLst>
          </p:cNvPr>
          <p:cNvSpPr>
            <a:spLocks noGrp="1"/>
          </p:cNvSpPr>
          <p:nvPr>
            <p:ph idx="1"/>
          </p:nvPr>
        </p:nvSpPr>
        <p:spPr>
          <a:xfrm>
            <a:off x="1451580" y="2015733"/>
            <a:ext cx="9488564" cy="3078782"/>
          </a:xfrm>
        </p:spPr>
        <p:txBody>
          <a:bodyPr/>
          <a:lstStyle/>
          <a:p>
            <a:r>
              <a:rPr lang="en-US" sz="2200" dirty="0"/>
              <a:t>Linear probing is a technique used to evaluate the quality of pretrained representations (from CLIP) by freezing the entire backbone (</a:t>
            </a:r>
            <a:r>
              <a:rPr lang="en-US" sz="2200" dirty="0" err="1"/>
              <a:t>ViT</a:t>
            </a:r>
            <a:r>
              <a:rPr lang="en-US" sz="2200" dirty="0"/>
              <a:t> encoder) and training only a linear classifier (a single-layer MLP like </a:t>
            </a:r>
            <a:r>
              <a:rPr lang="en-US" sz="2200" dirty="0" err="1"/>
              <a:t>nn.Linear</a:t>
            </a:r>
            <a:r>
              <a:rPr lang="en-US" sz="2200" dirty="0"/>
              <a:t>) on top of the extracted features ([CLS] token embedding).</a:t>
            </a:r>
          </a:p>
          <a:p>
            <a:r>
              <a:rPr lang="en-US" sz="2200" dirty="0"/>
              <a:t>This sets the baseline performance for the rest of the paper.</a:t>
            </a:r>
          </a:p>
          <a:p>
            <a:pPr marL="0" indent="0">
              <a:buNone/>
            </a:pPr>
            <a:endParaRPr lang="en-US" dirty="0"/>
          </a:p>
        </p:txBody>
      </p:sp>
      <p:pic>
        <p:nvPicPr>
          <p:cNvPr id="5122" name="Picture 2">
            <a:extLst>
              <a:ext uri="{FF2B5EF4-FFF2-40B4-BE49-F238E27FC236}">
                <a16:creationId xmlns:a16="http://schemas.microsoft.com/office/drawing/2014/main" id="{7CD6A7DA-A2B0-5036-45A5-6BD87B001B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7208" y="4246047"/>
            <a:ext cx="7392078" cy="1923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1921351"/>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2600</TotalTime>
  <Words>1665</Words>
  <Application>Microsoft Office PowerPoint</Application>
  <PresentationFormat>Widescreen</PresentationFormat>
  <Paragraphs>167</Paragraphs>
  <Slides>35</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Gill Sans MT</vt:lpstr>
      <vt:lpstr>Gallery</vt:lpstr>
      <vt:lpstr>DEEPFAKE DETECTION</vt:lpstr>
      <vt:lpstr>Problem STATEMENT</vt:lpstr>
      <vt:lpstr> Motivation</vt:lpstr>
      <vt:lpstr>LITERATURE SURVEY</vt:lpstr>
      <vt:lpstr>Unlocking The Hidden Potential Of Clip In Generalizable Deepfake Detection </vt:lpstr>
      <vt:lpstr>PowerPoint Presentation</vt:lpstr>
      <vt:lpstr>PowerPoint Presentation</vt:lpstr>
      <vt:lpstr> Methods Used </vt:lpstr>
      <vt:lpstr>Linear probing</vt:lpstr>
      <vt:lpstr>PowerPoint Presentation</vt:lpstr>
      <vt:lpstr>PowerPoint Presentation</vt:lpstr>
      <vt:lpstr>PowerPoint Presentation</vt:lpstr>
      <vt:lpstr>LN Tuning (LayerNorm Tuning)</vt:lpstr>
      <vt:lpstr>PowerPoint Presentation</vt:lpstr>
      <vt:lpstr>PowerPoint Presentation</vt:lpstr>
      <vt:lpstr>PowerPoint Presentation</vt:lpstr>
      <vt:lpstr>LN Tuning (LayerNorm Tuning) + Norm</vt:lpstr>
      <vt:lpstr>PowerPoint Presentation</vt:lpstr>
      <vt:lpstr>PowerPoint Presentation</vt:lpstr>
      <vt:lpstr>PowerPoint Presentation</vt:lpstr>
      <vt:lpstr>LN Tuning (LayerNorm Tuning) + Norm + SLERP</vt:lpstr>
      <vt:lpstr>PowerPoint Presentation</vt:lpstr>
      <vt:lpstr>PowerPoint Presentation</vt:lpstr>
      <vt:lpstr>PowerPoint Presentation</vt:lpstr>
      <vt:lpstr>PowerPoint Presentation</vt:lpstr>
      <vt:lpstr>Comparing Methods Across Varying Dataset Size - I </vt:lpstr>
      <vt:lpstr>Comparing Methods Across Varying Dataset Size - II</vt:lpstr>
      <vt:lpstr>AUROC Comparison Across Methods On Varying Dataset Size</vt:lpstr>
      <vt:lpstr>Balanced Accuracy Comparison Across Methods On Varying Dataset Size</vt:lpstr>
      <vt:lpstr>Cross-Dataset Evaluation </vt:lpstr>
      <vt:lpstr>Cross-Dataset Evaluation </vt:lpstr>
      <vt:lpstr> Sample Test Image Taken From FF++ Dataset !</vt:lpstr>
      <vt:lpstr> Sample Test Image Taken From Celebv1 Dataset !</vt:lpstr>
      <vt:lpstr> Sample Test Image Taken From DFD Dataset !</vt:lpstr>
      <vt:lpstr> Sample Test Image Taken From  UADFV Dataset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Bhaskar Sharma</dc:creator>
  <cp:lastModifiedBy>Bhaskar Sharma</cp:lastModifiedBy>
  <cp:revision>3</cp:revision>
  <dcterms:created xsi:type="dcterms:W3CDTF">2025-06-23T06:22:10Z</dcterms:created>
  <dcterms:modified xsi:type="dcterms:W3CDTF">2025-09-06T09:44:56Z</dcterms:modified>
</cp:coreProperties>
</file>